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67" r:id="rId1"/>
  </p:sldMasterIdLst>
  <p:notesMasterIdLst>
    <p:notesMasterId r:id="rId31"/>
  </p:notesMasterIdLst>
  <p:sldIdLst>
    <p:sldId id="256" r:id="rId2"/>
    <p:sldId id="363" r:id="rId3"/>
    <p:sldId id="278" r:id="rId4"/>
    <p:sldId id="411" r:id="rId5"/>
    <p:sldId id="420" r:id="rId6"/>
    <p:sldId id="414" r:id="rId7"/>
    <p:sldId id="430" r:id="rId8"/>
    <p:sldId id="416" r:id="rId9"/>
    <p:sldId id="412" r:id="rId10"/>
    <p:sldId id="417" r:id="rId11"/>
    <p:sldId id="421" r:id="rId12"/>
    <p:sldId id="418" r:id="rId13"/>
    <p:sldId id="424" r:id="rId14"/>
    <p:sldId id="422" r:id="rId15"/>
    <p:sldId id="366" r:id="rId16"/>
    <p:sldId id="370" r:id="rId17"/>
    <p:sldId id="408" r:id="rId18"/>
    <p:sldId id="409" r:id="rId19"/>
    <p:sldId id="410" r:id="rId20"/>
    <p:sldId id="426" r:id="rId21"/>
    <p:sldId id="427" r:id="rId22"/>
    <p:sldId id="432" r:id="rId23"/>
    <p:sldId id="399" r:id="rId24"/>
    <p:sldId id="423" r:id="rId25"/>
    <p:sldId id="425" r:id="rId26"/>
    <p:sldId id="428" r:id="rId27"/>
    <p:sldId id="398" r:id="rId28"/>
    <p:sldId id="404" r:id="rId29"/>
    <p:sldId id="40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3" autoAdjust="0"/>
    <p:restoredTop sz="73174" autoAdjust="0"/>
  </p:normalViewPr>
  <p:slideViewPr>
    <p:cSldViewPr snapToGrid="0" snapToObjects="1">
      <p:cViewPr varScale="1">
        <p:scale>
          <a:sx n="67" d="100"/>
          <a:sy n="67" d="100"/>
        </p:scale>
        <p:origin x="73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97C3-5613-468F-B164-353EDCB5150B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004BC-907E-41EC-A7F7-83A4E0C61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9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262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 내용 추가 필요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28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 내용 추가 필요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29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73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진행상황은 다음과 같습니다</a:t>
            </a:r>
            <a:r>
              <a:rPr lang="en-US" altLang="ko-KR" dirty="0"/>
              <a:t>. </a:t>
            </a:r>
            <a:r>
              <a:rPr lang="ko-KR" altLang="en-US" dirty="0"/>
              <a:t>먼저 흉골 디바이스의 경우 모델 학습부터 납땜까지 모두 완료된 상태이며</a:t>
            </a:r>
            <a:r>
              <a:rPr lang="en-US" altLang="ko-KR" dirty="0"/>
              <a:t>, </a:t>
            </a:r>
            <a:r>
              <a:rPr lang="ko-KR" altLang="en-US" dirty="0"/>
              <a:t>차주 손목 디바이스의 수면단계 분류 모델을 개선시키고</a:t>
            </a:r>
            <a:r>
              <a:rPr lang="en-US" altLang="ko-KR" dirty="0"/>
              <a:t>, </a:t>
            </a:r>
            <a:r>
              <a:rPr lang="ko-KR" altLang="en-US" dirty="0"/>
              <a:t>최종적인 납땜까지 완료할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7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사진은 흉골 디바이스의 모듈 납땜 결과입니다</a:t>
            </a:r>
            <a:r>
              <a:rPr lang="en-US" altLang="ko-KR" dirty="0"/>
              <a:t>. </a:t>
            </a:r>
            <a:r>
              <a:rPr lang="ko-KR" altLang="en-US" dirty="0" err="1"/>
              <a:t>피코가</a:t>
            </a:r>
            <a:r>
              <a:rPr lang="ko-KR" altLang="en-US" dirty="0"/>
              <a:t> 많이 작아서 납땜하는데 상당히 오랜 시간이 소요되었습니다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54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3D </a:t>
            </a:r>
            <a:r>
              <a:rPr lang="ko-KR" altLang="en-US" dirty="0"/>
              <a:t>프린터로 제작한 흉골 디바이스 케이스인데요</a:t>
            </a:r>
            <a:r>
              <a:rPr lang="en-US" altLang="ko-KR" dirty="0"/>
              <a:t>, </a:t>
            </a:r>
            <a:r>
              <a:rPr lang="ko-KR" altLang="en-US" dirty="0"/>
              <a:t>어떻게 신체에 부착되는지 보여드리겠습니다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부착 장면 보이기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저희는 흔히 운동용품에서 사용되는 </a:t>
            </a:r>
            <a:r>
              <a:rPr lang="ko-KR" altLang="en-US" dirty="0" err="1"/>
              <a:t>겔패치를</a:t>
            </a:r>
            <a:r>
              <a:rPr lang="ko-KR" altLang="en-US" dirty="0"/>
              <a:t> 사용하여 사용자 신체에 강하게 접착이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744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제작한 흉골 디바이스의 작동 영상입니다</a:t>
            </a:r>
            <a:r>
              <a:rPr lang="en-US" altLang="ko-KR" dirty="0"/>
              <a:t>. </a:t>
            </a:r>
            <a:r>
              <a:rPr lang="ko-KR" altLang="en-US" dirty="0"/>
              <a:t>영상 특성상 진동 작동을 </a:t>
            </a:r>
            <a:r>
              <a:rPr lang="ko-KR" altLang="en-US" dirty="0" err="1"/>
              <a:t>보여드릴수가</a:t>
            </a:r>
            <a:r>
              <a:rPr lang="ko-KR" altLang="en-US" dirty="0"/>
              <a:t> 없어 자세탐지 여부만 시연하였습니다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674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간단한 신경망</a:t>
            </a:r>
            <a:r>
              <a:rPr lang="en-US" altLang="ko-KR" dirty="0"/>
              <a:t>(Dense)</a:t>
            </a:r>
            <a:r>
              <a:rPr lang="ko-KR" altLang="en-US" dirty="0"/>
              <a:t>을 구축하여 수면자세를 판별하고</a:t>
            </a:r>
            <a:r>
              <a:rPr lang="en-US" altLang="ko-KR" dirty="0"/>
              <a:t>, </a:t>
            </a:r>
            <a:r>
              <a:rPr lang="ko-KR" altLang="en-US" dirty="0"/>
              <a:t>사용자 친화적인 수면자세 개선 시스템을 위하여 진동자극 알고리즘을 고안하였습니다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그림과 같이 안정자세인 정자세 혹은 사용자를 기준으로 왼쪽을 향해 누운 자세에서 불안정자세인 오른쪽 혹은 뒤집어 질 때 진동이 시작되며 자세가 바뀌지 않을 경우 진동이 점점 강해지며 반복됩니다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305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불안정자세에서 안정자세로 돌아간다면 진동은 멈춰야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62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다음으로 손목 디바이스 파트입니다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손목 디바이스의 경우 초기 센서를 처리하는데 많은 어려움이 있어 시간이 가장 많이 소요됐는데요</a:t>
            </a:r>
            <a:r>
              <a:rPr kumimoji="1" lang="en-US" altLang="ko-KR" sz="1200" dirty="0"/>
              <a:t>, </a:t>
            </a:r>
            <a:br>
              <a:rPr kumimoji="1" lang="en-US" altLang="ko-KR" sz="1200" dirty="0"/>
            </a:br>
            <a:r>
              <a:rPr kumimoji="1" lang="ko-KR" altLang="en-US" sz="1200" dirty="0"/>
              <a:t>현재는 가속도 센서를 이용하여 수면단계를 판별하는데 집중하고 있습니다</a:t>
            </a:r>
            <a:r>
              <a:rPr kumimoji="1" lang="en-US" altLang="ko-KR" sz="1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그래프를 보면 특징이 잘 드러나는 것을 확인 할 수 있습니다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가속도 데이터를 </a:t>
            </a:r>
            <a:r>
              <a:rPr kumimoji="1" lang="ko-KR" altLang="en-US" sz="1200" dirty="0" err="1"/>
              <a:t>전처리</a:t>
            </a:r>
            <a:r>
              <a:rPr kumimoji="1" lang="ko-KR" altLang="en-US" sz="1200" dirty="0"/>
              <a:t> 후 수면 단계가 변화 할 때 가속도 </a:t>
            </a:r>
            <a:r>
              <a:rPr kumimoji="1" lang="ko-KR" altLang="en-US" sz="1200" dirty="0" err="1"/>
              <a:t>벡터값이</a:t>
            </a:r>
            <a:r>
              <a:rPr kumimoji="1" lang="ko-KR" altLang="en-US" sz="1200" dirty="0"/>
              <a:t> 그림에서 보는 것 과 같이 변화 하는데요</a:t>
            </a:r>
            <a:r>
              <a:rPr kumimoji="1" lang="en-US" altLang="ko-KR" sz="1200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이를 통하여 딥러닝 모델을 통해 수면 단계를 추론할 수 있습니다</a:t>
            </a:r>
            <a:r>
              <a:rPr kumimoji="1"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64Hz</a:t>
            </a:r>
            <a:r>
              <a:rPr lang="ko-KR" altLang="en-US" dirty="0"/>
              <a:t>로 취득한 가속도 데이터에 </a:t>
            </a:r>
            <a:r>
              <a:rPr lang="en-US" altLang="ko-KR" dirty="0"/>
              <a:t>LSTM </a:t>
            </a:r>
            <a:r>
              <a:rPr lang="ko-KR" altLang="en-US" dirty="0"/>
              <a:t>모델을 사용하여 분류한 결과가 약 </a:t>
            </a:r>
            <a:r>
              <a:rPr lang="en-US" altLang="ko-KR" dirty="0"/>
              <a:t>75%</a:t>
            </a:r>
            <a:r>
              <a:rPr lang="ko-KR" altLang="en-US" dirty="0"/>
              <a:t>로 가장 높은 정확도를 보였으며</a:t>
            </a:r>
            <a:r>
              <a:rPr lang="en-US" altLang="ko-KR" dirty="0"/>
              <a:t>, </a:t>
            </a:r>
            <a:r>
              <a:rPr lang="ko-KR" altLang="en-US" dirty="0"/>
              <a:t>정확도 향상을 위해 성능 개선을 </a:t>
            </a:r>
            <a:r>
              <a:rPr lang="ko-KR" altLang="en-US" dirty="0" err="1"/>
              <a:t>시도중입니다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ko-KR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7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 팀의 구성입니다</a:t>
            </a:r>
            <a:r>
              <a:rPr lang="en-US" altLang="ko-KR" dirty="0"/>
              <a:t>. </a:t>
            </a:r>
            <a:r>
              <a:rPr lang="ko-KR" altLang="en-US" dirty="0" err="1"/>
              <a:t>팅장인</a:t>
            </a:r>
            <a:r>
              <a:rPr lang="ko-KR" altLang="en-US" dirty="0"/>
              <a:t> 저 박종현과 </a:t>
            </a:r>
            <a:r>
              <a:rPr lang="ko-KR" altLang="en-US" dirty="0" err="1"/>
              <a:t>이제욱</a:t>
            </a:r>
            <a:r>
              <a:rPr lang="en-US" altLang="ko-KR" dirty="0"/>
              <a:t>, </a:t>
            </a:r>
            <a:r>
              <a:rPr lang="ko-KR" altLang="en-US" dirty="0"/>
              <a:t>이태우 학생 총 </a:t>
            </a:r>
            <a:r>
              <a:rPr lang="en-US" altLang="ko-KR" dirty="0"/>
              <a:t>3</a:t>
            </a:r>
            <a:r>
              <a:rPr lang="ko-KR" altLang="en-US" dirty="0"/>
              <a:t>명으로 구성된 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11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72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3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30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1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여러분</a:t>
            </a:r>
            <a:r>
              <a:rPr lang="en-US" altLang="ko-KR" sz="1200" dirty="0"/>
              <a:t>, </a:t>
            </a:r>
            <a:r>
              <a:rPr lang="ko-KR" altLang="en-US" sz="1200" dirty="0"/>
              <a:t>어떤 자세로 주무시고 계시나요</a:t>
            </a:r>
            <a:r>
              <a:rPr lang="en-US" altLang="ko-KR" sz="1200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우측 사진을 보면 여러분과 같이 정자세로</a:t>
            </a:r>
            <a:r>
              <a:rPr lang="en-US" altLang="ko-KR" dirty="0"/>
              <a:t>, </a:t>
            </a:r>
            <a:r>
              <a:rPr lang="ko-KR" altLang="en-US" dirty="0"/>
              <a:t>혹은 측면으로 돌아서</a:t>
            </a:r>
            <a:r>
              <a:rPr lang="en-US" altLang="ko-KR" dirty="0"/>
              <a:t>, </a:t>
            </a:r>
            <a:r>
              <a:rPr lang="ko-KR" altLang="en-US" dirty="0"/>
              <a:t>혹은 아예 몸을 뒤집어 자는 경우가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혹시 어젯밤 내가 어떤 자세로 잤는지</a:t>
            </a:r>
            <a:r>
              <a:rPr lang="en-US" altLang="ko-KR" dirty="0"/>
              <a:t>, </a:t>
            </a:r>
            <a:r>
              <a:rPr lang="ko-KR" altLang="en-US" dirty="0"/>
              <a:t>옆으로 잤는지 천장을 바라보고 잤는지</a:t>
            </a:r>
            <a:r>
              <a:rPr lang="en-US" altLang="ko-KR" dirty="0"/>
              <a:t>,</a:t>
            </a:r>
            <a:r>
              <a:rPr lang="ko-KR" altLang="en-US" dirty="0"/>
              <a:t> 이것들이 건강에 어떤 영향을 미치고 있는지 알고 계시나요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8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배가 천장을 바라보도록 눕는 정자세의 경우</a:t>
            </a:r>
            <a:r>
              <a:rPr lang="en-US" altLang="ko-KR" dirty="0"/>
              <a:t>, </a:t>
            </a:r>
            <a:r>
              <a:rPr lang="ko-KR" altLang="en-US" dirty="0" err="1"/>
              <a:t>체압의</a:t>
            </a:r>
            <a:r>
              <a:rPr lang="ko-KR" altLang="en-US" dirty="0"/>
              <a:t> 분포가 골고루 이뤄지기 때문에 목</a:t>
            </a:r>
            <a:r>
              <a:rPr lang="en-US" altLang="ko-KR" dirty="0"/>
              <a:t>, </a:t>
            </a:r>
            <a:r>
              <a:rPr lang="ko-KR" altLang="en-US" dirty="0"/>
              <a:t>척추 건강을 지킬 수 있는 가장 적합한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좌측 사진처럼 측면으로 눕는 자세</a:t>
            </a:r>
            <a:r>
              <a:rPr lang="en-US" altLang="ko-KR" dirty="0"/>
              <a:t>, </a:t>
            </a:r>
            <a:r>
              <a:rPr lang="ko-KR" altLang="en-US" dirty="0"/>
              <a:t>그리고 엎드리는 자세의 경우</a:t>
            </a:r>
            <a:r>
              <a:rPr lang="en-US" altLang="ko-KR" dirty="0"/>
              <a:t>, C</a:t>
            </a:r>
            <a:r>
              <a:rPr lang="ko-KR" altLang="en-US" dirty="0"/>
              <a:t>자 형태로 등이 구부러지면서 척추와 근육의 배열이 흐트러져 </a:t>
            </a:r>
            <a:r>
              <a:rPr lang="ko-KR" altLang="en-US" dirty="0" err="1"/>
              <a:t>척추측만증</a:t>
            </a:r>
            <a:r>
              <a:rPr lang="en-US" altLang="ko-KR" dirty="0"/>
              <a:t>, </a:t>
            </a:r>
            <a:r>
              <a:rPr lang="ko-KR" altLang="en-US" dirty="0"/>
              <a:t>목디스크</a:t>
            </a:r>
            <a:r>
              <a:rPr lang="en-US" altLang="ko-KR" dirty="0"/>
              <a:t>, </a:t>
            </a:r>
            <a:r>
              <a:rPr lang="ko-KR" altLang="en-US" dirty="0"/>
              <a:t>허리디스크의 발생 위험이 있습니다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  <a:p>
            <a:r>
              <a:rPr lang="ko-KR" altLang="en-US" dirty="0"/>
              <a:t>뿐만 아니라 수면자세는 </a:t>
            </a:r>
            <a:r>
              <a:rPr lang="ko-KR" altLang="en-US" dirty="0" err="1"/>
              <a:t>역류성</a:t>
            </a:r>
            <a:r>
              <a:rPr lang="ko-KR" altLang="en-US" dirty="0"/>
              <a:t> </a:t>
            </a:r>
            <a:r>
              <a:rPr lang="ko-KR" altLang="en-US" dirty="0" err="1"/>
              <a:t>식도염에도</a:t>
            </a:r>
            <a:r>
              <a:rPr lang="ko-KR" altLang="en-US" dirty="0"/>
              <a:t> 큰 영향을 미칩니다</a:t>
            </a:r>
            <a:r>
              <a:rPr lang="en-US" altLang="ko-KR" dirty="0"/>
              <a:t>. </a:t>
            </a:r>
            <a:r>
              <a:rPr lang="ko-KR" altLang="en-US" dirty="0"/>
              <a:t>환자가 우측으로 누워 </a:t>
            </a:r>
            <a:r>
              <a:rPr lang="ko-KR" altLang="en-US" dirty="0" err="1"/>
              <a:t>식도괄약근이</a:t>
            </a:r>
            <a:r>
              <a:rPr lang="ko-KR" altLang="en-US" dirty="0"/>
              <a:t> 위보다 위에 있지 않게 되면 위의 내용물이 역류할 위험이 더욱 높아지게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위와 같은 이유로 정자세</a:t>
            </a:r>
            <a:r>
              <a:rPr lang="en-US" altLang="ko-KR" dirty="0"/>
              <a:t>, </a:t>
            </a:r>
            <a:r>
              <a:rPr lang="ko-KR" altLang="en-US" dirty="0"/>
              <a:t>혹은 좌측으로 돌아눕는 자세를 유지하는 것이 가장 중요합니다</a:t>
            </a:r>
            <a:r>
              <a:rPr lang="en-US" altLang="ko-KR" dirty="0"/>
              <a:t>.</a:t>
            </a:r>
          </a:p>
          <a:p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1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/>
              <a:t>이렇듯 수면자세에 따른 질병은 우리 건강에 많은 영향을 미치고 있습니다</a:t>
            </a:r>
            <a:r>
              <a:rPr lang="en-US" altLang="ko-KR" sz="1200" dirty="0"/>
              <a:t>.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200" dirty="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/>
              <a:t>그럼 시중에 이런 문제를 해결하기 위한 방법이나 제품이 존재할까요</a:t>
            </a:r>
            <a:r>
              <a:rPr lang="en-US" altLang="ko-KR" sz="1200" dirty="0"/>
              <a:t>?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200" dirty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고가 침대 </a:t>
            </a:r>
            <a:r>
              <a:rPr lang="en-US" altLang="ko-KR" sz="1200" dirty="0"/>
              <a:t>-&gt;</a:t>
            </a:r>
            <a:r>
              <a:rPr lang="ko-KR" altLang="en-US" sz="1200" dirty="0"/>
              <a:t> 좌측은 </a:t>
            </a:r>
            <a:r>
              <a:rPr lang="en-US" altLang="ko-KR" sz="1200" dirty="0"/>
              <a:t>TEMPUR</a:t>
            </a:r>
            <a:r>
              <a:rPr lang="ko-KR" altLang="en-US" sz="1200" dirty="0"/>
              <a:t>사의 매트리스인데요</a:t>
            </a:r>
            <a:r>
              <a:rPr lang="en-US" altLang="ko-KR" sz="1200" dirty="0"/>
              <a:t>, </a:t>
            </a:r>
            <a:r>
              <a:rPr lang="ko-KR" altLang="en-US" sz="1200" dirty="0"/>
              <a:t>돌아누운 척추를 지지해주는 매트리스지만 가격이 기본 </a:t>
            </a:r>
            <a:r>
              <a:rPr lang="en-US" altLang="ko-KR" sz="1200" dirty="0"/>
              <a:t>300</a:t>
            </a:r>
            <a:r>
              <a:rPr lang="ko-KR" altLang="en-US" sz="1200" dirty="0"/>
              <a:t>백만원대를 넘습니다</a:t>
            </a:r>
            <a:r>
              <a:rPr lang="en-US" altLang="ko-KR" sz="12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바디 필로우를 이용한 수면자세 교정 방법 제시 </a:t>
            </a:r>
            <a:r>
              <a:rPr lang="en-US" altLang="ko-KR" sz="1200" dirty="0"/>
              <a:t>-&gt; </a:t>
            </a:r>
            <a:r>
              <a:rPr lang="ko-KR" altLang="en-US" sz="1200" dirty="0"/>
              <a:t>우측은 일반적으로 의사선생님이 제공하는 필로우를 무릎 사이에 넣는 방법입니다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/>
              <a:t>그렇다면 저런 방법들이 실제로 효과가 있었을까요</a:t>
            </a:r>
            <a:r>
              <a:rPr lang="en-US" altLang="ko-KR" sz="1200" dirty="0"/>
              <a:t>?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/>
              <a:t>사실 말씀드렸던 침구의 부담스러운 가격과 잠결에 빠지기 쉬운 </a:t>
            </a:r>
            <a:r>
              <a:rPr lang="ko-KR" altLang="en-US" sz="1200" dirty="0" err="1"/>
              <a:t>바디필로우의</a:t>
            </a:r>
            <a:r>
              <a:rPr lang="ko-KR" altLang="en-US" sz="1200" dirty="0"/>
              <a:t> 구조적인 문제를 생각한다면 이는 효율적인 방법이 아닙니다</a:t>
            </a:r>
            <a:r>
              <a:rPr lang="en-US" altLang="ko-KR" sz="1200" dirty="0"/>
              <a:t>.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200" dirty="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dirty="0"/>
              <a:t> 실제로 국민건강보험공단의 발표에 의하면 </a:t>
            </a:r>
            <a:r>
              <a:rPr lang="en-US" altLang="ko-KR" sz="1200" dirty="0"/>
              <a:t>2020</a:t>
            </a:r>
            <a:r>
              <a:rPr lang="ko-KR" altLang="en-US" sz="1200" dirty="0"/>
              <a:t>년 기준 </a:t>
            </a:r>
            <a:r>
              <a:rPr lang="ko-KR" altLang="en-US" sz="1200" dirty="0" err="1"/>
              <a:t>위식도역류병의</a:t>
            </a:r>
            <a:r>
              <a:rPr lang="ko-KR" altLang="en-US" sz="1200" dirty="0"/>
              <a:t> 진료인원은 </a:t>
            </a:r>
            <a:r>
              <a:rPr lang="en-US" altLang="ko-KR" sz="1200" dirty="0"/>
              <a:t>458</a:t>
            </a:r>
            <a:r>
              <a:rPr lang="ko-KR" altLang="en-US" sz="1200" dirty="0"/>
              <a:t>만 </a:t>
            </a:r>
            <a:r>
              <a:rPr lang="en-US" altLang="ko-KR" sz="1200" dirty="0"/>
              <a:t>9000</a:t>
            </a:r>
            <a:r>
              <a:rPr lang="ko-KR" altLang="en-US" sz="1200" dirty="0"/>
              <a:t>명이며</a:t>
            </a:r>
            <a:r>
              <a:rPr lang="en-US" altLang="ko-KR" sz="1200" dirty="0"/>
              <a:t>, </a:t>
            </a:r>
            <a:r>
              <a:rPr lang="ko-KR" altLang="en-US" sz="1200" dirty="0"/>
              <a:t>전체 인구의 </a:t>
            </a:r>
            <a:r>
              <a:rPr lang="en-US" altLang="ko-KR" sz="1200" dirty="0"/>
              <a:t>5</a:t>
            </a:r>
            <a:r>
              <a:rPr lang="ko-KR" altLang="en-US" sz="1200" dirty="0"/>
              <a:t>명 중 </a:t>
            </a:r>
            <a:r>
              <a:rPr lang="en-US" altLang="ko-KR" sz="1200" dirty="0"/>
              <a:t>1</a:t>
            </a:r>
            <a:r>
              <a:rPr lang="ko-KR" altLang="en-US" sz="1200" dirty="0"/>
              <a:t>명은 척추 질환을 앓고 있으며 각 질병 모두 매년 증가하고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이렇듯 현대인들의 </a:t>
            </a:r>
            <a:r>
              <a:rPr lang="ko-KR" altLang="en-US" sz="1200" dirty="0" err="1"/>
              <a:t>위역류질환과</a:t>
            </a:r>
            <a:r>
              <a:rPr lang="ko-KR" altLang="en-US" sz="1200" dirty="0"/>
              <a:t> 척추질환은 해가 갈수록 심각해지고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현대 사회에서 수면자세를 개선하는 문제는 굉장히 중요한 문제임을 알 수 있습니다</a:t>
            </a:r>
            <a:r>
              <a:rPr lang="en-US" altLang="ko-KR" sz="1200" dirty="0"/>
              <a:t>.</a:t>
            </a:r>
            <a:endParaRPr lang="en-US" altLang="ko-KR" sz="1200" i="0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23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200" i="0" u="none" dirty="0"/>
              <a:t>실제로 저희 </a:t>
            </a:r>
            <a:r>
              <a:rPr lang="ko-KR" altLang="en-US" sz="1200" i="0" u="none" dirty="0" err="1"/>
              <a:t>지지직팀은</a:t>
            </a:r>
            <a:r>
              <a:rPr lang="ko-KR" altLang="en-US" sz="1200" i="0" u="none" dirty="0"/>
              <a:t> 안산시에 위치한 </a:t>
            </a:r>
            <a:r>
              <a:rPr lang="ko-KR" altLang="en-US" sz="1200" i="0" u="none" dirty="0" err="1"/>
              <a:t>안산조은요양병원의</a:t>
            </a:r>
            <a:r>
              <a:rPr lang="ko-KR" altLang="en-US" sz="1200" i="0" u="none" dirty="0"/>
              <a:t> 외과부장님</a:t>
            </a:r>
            <a:r>
              <a:rPr lang="en-US" altLang="ko-KR" sz="1200" i="0" u="none" dirty="0"/>
              <a:t>, </a:t>
            </a:r>
            <a:r>
              <a:rPr lang="ko-KR" altLang="en-US" sz="1200" i="0" u="none" dirty="0"/>
              <a:t>물리치료실장님과 인터뷰하여 </a:t>
            </a:r>
            <a:r>
              <a:rPr lang="ko-KR" altLang="en-US" sz="1200" i="0" u="none" dirty="0" err="1"/>
              <a:t>위역류질환과</a:t>
            </a:r>
            <a:r>
              <a:rPr lang="ko-KR" altLang="en-US" sz="1200" i="0" u="none" dirty="0"/>
              <a:t> 척추질환 환자의 방문이 실제로 매우 많은 것을 확인할 수 있었습니다</a:t>
            </a:r>
            <a:r>
              <a:rPr lang="en-US" altLang="ko-KR" sz="1200" i="0" u="non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532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b="0" dirty="0"/>
              <a:t>여태까지 소개했던 문제를 해결하기 위해 저희가 고안한 디바이스입니다</a:t>
            </a:r>
            <a:r>
              <a:rPr lang="en-US" altLang="ko-KR" sz="1200" b="0" dirty="0"/>
              <a:t>.</a:t>
            </a:r>
          </a:p>
          <a:p>
            <a:pPr marL="0" indent="0">
              <a:buNone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손목 착용 디바이스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내부에 장착된 센서를 이용하여 수면단계 판별 정보를 전송함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흉골 착용 디바이스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사용자의 흉부 가속도 데이터를 전송하고</a:t>
            </a:r>
            <a:r>
              <a:rPr lang="en-US" altLang="ko-KR" sz="1200" dirty="0"/>
              <a:t>, </a:t>
            </a:r>
            <a:r>
              <a:rPr lang="ko-KR" altLang="en-US" sz="1200" dirty="0"/>
              <a:t>소량의 진동자극을 주어 몸을 뒤척이게 만들어 최종적으로 수면자세를 바꾸도록 유도한다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모바일 앱</a:t>
            </a:r>
            <a:r>
              <a:rPr lang="en-US" altLang="ko-KR" sz="1200" b="1" dirty="0"/>
              <a:t>(App)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클라이언트 </a:t>
            </a:r>
            <a:r>
              <a:rPr lang="en-US" altLang="ko-KR" sz="1200" dirty="0"/>
              <a:t>UI</a:t>
            </a:r>
            <a:r>
              <a:rPr lang="ko-KR" altLang="en-US" sz="1200" dirty="0"/>
              <a:t>가 표현되는 모바일 어플리케이션으로</a:t>
            </a:r>
            <a:r>
              <a:rPr lang="en-US" altLang="ko-KR" sz="1200" dirty="0"/>
              <a:t>, </a:t>
            </a:r>
            <a:r>
              <a:rPr lang="ko-KR" altLang="en-US" sz="1200" dirty="0"/>
              <a:t>손목과 흉골 디바이스와 연결되어 심박수</a:t>
            </a:r>
            <a:r>
              <a:rPr lang="en-US" altLang="ko-KR" sz="1200" dirty="0"/>
              <a:t>, </a:t>
            </a:r>
            <a:r>
              <a:rPr lang="ko-KR" altLang="en-US" sz="1200" dirty="0"/>
              <a:t>가속도 정보를 수신하고</a:t>
            </a:r>
            <a:r>
              <a:rPr lang="en-US" altLang="ko-KR" sz="1200" dirty="0"/>
              <a:t>, </a:t>
            </a:r>
            <a:r>
              <a:rPr lang="ko-KR" altLang="en-US" sz="1200" dirty="0"/>
              <a:t>딥러닝 모델을 이용하여 수면단계와 수면자세를 판별하고</a:t>
            </a:r>
            <a:r>
              <a:rPr lang="en-US" altLang="ko-KR" sz="1200" dirty="0"/>
              <a:t>, </a:t>
            </a:r>
            <a:r>
              <a:rPr lang="ko-KR" altLang="en-US" sz="1200" dirty="0"/>
              <a:t>최종적으로 설정한 깊은 수면단계일때만 흉골 디바이스에 진동 명령을 내린다</a:t>
            </a:r>
            <a:r>
              <a:rPr lang="en-US" altLang="ko-KR" sz="1200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31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의문이 들 수 있습니다</a:t>
            </a:r>
            <a:r>
              <a:rPr lang="en-US" altLang="ko-KR" dirty="0"/>
              <a:t>. </a:t>
            </a:r>
            <a:r>
              <a:rPr lang="ko-KR" altLang="en-US" dirty="0"/>
              <a:t>과연 가슴부분에 약한 진동을 가한다고 해서 수면자세가 정말 바뀔까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사실 저희가 차용한 디바이스는 이와 같습니다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ko-KR" altLang="en-US" dirty="0" err="1"/>
              <a:t>디바이스저희와</a:t>
            </a:r>
            <a:r>
              <a:rPr lang="ko-KR" altLang="en-US" dirty="0"/>
              <a:t> 동일한 원리로 작동하며</a:t>
            </a:r>
            <a:r>
              <a:rPr lang="en-US" altLang="ko-KR" dirty="0"/>
              <a:t>, </a:t>
            </a:r>
            <a:r>
              <a:rPr lang="ko-KR" altLang="en-US" dirty="0" err="1"/>
              <a:t>코골이가</a:t>
            </a:r>
            <a:r>
              <a:rPr lang="ko-KR" altLang="en-US" dirty="0"/>
              <a:t> 심한 사용자가 정자세로 눕지 못하도록 보조하는 디바이스입니다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r>
              <a:rPr kumimoji="1" lang="ko-KR" altLang="en-US" dirty="0"/>
              <a:t>실제 리뷰를 살펴보면 제품 사용 후 </a:t>
            </a:r>
            <a:r>
              <a:rPr kumimoji="1" lang="ko-KR" altLang="en-US" dirty="0" err="1"/>
              <a:t>코골이가</a:t>
            </a:r>
            <a:r>
              <a:rPr kumimoji="1" lang="ko-KR" altLang="en-US" dirty="0"/>
              <a:t> 많이 줄었다는 평가가 대부분이며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주로 지적되는 부분은 자세 탐지 능력이 정확하지 않다는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자세 탐지 알고리즘에 개선이 필요할 뿐</a:t>
            </a:r>
            <a:r>
              <a:rPr kumimoji="1" lang="en-US" altLang="ko-KR" dirty="0"/>
              <a:t>, </a:t>
            </a:r>
            <a:r>
              <a:rPr kumimoji="1" lang="ko-KR" altLang="en-US" dirty="0"/>
              <a:t>흉골부위의 진동자극이 수면자세를 </a:t>
            </a:r>
            <a:r>
              <a:rPr kumimoji="1" lang="ko-KR" altLang="en-US" dirty="0" err="1"/>
              <a:t>개선하는것은</a:t>
            </a:r>
            <a:r>
              <a:rPr kumimoji="1" lang="ko-KR" altLang="en-US" dirty="0"/>
              <a:t> 충분히 가능하다는 것을 </a:t>
            </a:r>
            <a:r>
              <a:rPr kumimoji="1" lang="ko-KR" altLang="en-US" dirty="0" err="1"/>
              <a:t>알수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0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E19F2-338E-568E-D9E8-3BBE39E42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1A4A9C-D8BE-C88A-E9DB-8AA53BA23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32B18-4700-5531-FAF4-DC8BF42D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01F-DBD9-48B6-B4B6-1398AF70C86F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76413-DD37-77D3-AE6A-DAEAE2A2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1DFE4-39AF-3437-4F5C-2D89DC3F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7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5CC96-D473-8D82-0547-A94DBA4C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E0BAD3-B927-FDDD-37DD-D196D246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21064-916C-D626-2040-9075F867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179A-C752-4DE7-B7E2-ADA778BC9DC8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6DBCA-3AF6-E01D-8D0C-65332304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9F9E2-10F6-788B-9424-7EBC8920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2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B4D56E-2252-998D-E06E-EA48DC8D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4BDD8-D37B-BC4C-0C92-803EAE3F1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C4FD3-2C28-4CCF-902B-14ECD92A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8500-3266-477A-AD79-FC3B04504FB3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800-D03A-7256-AF4C-33C5A7E1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61B42-3E5A-440C-C289-358E2D8F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61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79CE-4E31-71E5-F4A0-26DE69EE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1C7DA-3FA5-0143-6F2F-E1CBA5DF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D48F2-66C5-2A04-B15E-8EC415F1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9AB5-52FB-4F14-B9CA-4D9FF681FA96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E642-8B08-4BC8-EE1D-05184F06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2F5DD-8B86-B17B-D158-8C497E54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0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850A-5E62-3111-5A88-BA171B86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C4C1C5-1A18-6101-17F9-3DA1F1396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20E43-9F4A-0470-252F-FCE7F5EB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FD5-ADB4-4D1A-8D78-2C2CEB920F8D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50640-57B3-B22C-06B6-41034375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996F5-7416-018A-CE44-A3673DA4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5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96051-3892-34D0-920C-55F7CC77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1F1E9-2F1C-7BA9-CB1D-CDE62D3A3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9E93E0-E98A-9722-7F82-A8A1306A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E68E3-BD09-B540-17D3-4FBF2065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AD953-0268-4F0D-9628-D6A75F0886E9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5556F-52B9-F24C-987A-29185ADC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95E2DF-39AB-B9F5-206D-36111A49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2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E29FF-F536-B7C8-B564-29F351AA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5274C-1B86-A1E3-4723-F6C3D04D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AD159-C56A-CAF8-9856-6D711DDC5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43AA19-059F-8812-8F3C-FA5F18929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C0B9F6-95B2-62E7-3248-744877005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28C99-0D5E-7E69-FC80-F9B02871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8B98-4D66-447E-B647-932144DB90C5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0E2701-F330-486B-3F8B-DA9E1A7C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D2790E-16A3-8FE6-124F-AAC19D37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6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FD45-B9B1-C480-6DAA-2DB0C240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D8B2CC-DC02-83C8-B0F6-4B6AFAA1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607-15AD-4A14-A620-8076933E1CE6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4C8145-5404-0E65-0A1A-3AEB3F61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69B688-1547-05C4-FFE5-14F4F7B9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673D97-473F-39A0-D7D3-011B31A8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8BF-6A4E-4A63-A9E9-FA4551CD6668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7013EA-5FC9-5835-BE14-1FF67215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ED4FD6-1F4B-6713-A1B9-AFF9A351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0FAC7-C783-DE5C-9ABF-5AAD8AF8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6A366-BA00-0595-707E-DC43D298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280999-E90D-0A73-847D-4D7441C74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81744C-B352-233D-57E4-CAE07AF11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97D0-D254-4B2C-9C34-2BE0B1ED388B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94B911-F9E4-E96A-0ECA-C9C25FECC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08461-C755-B873-D137-8E7CC2E1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69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192F7-1E42-10A8-C2D8-2135215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5EE6A7-6760-DC45-EC3B-8B1319AA4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9DFC4A-98CB-1ED1-3F1F-948B19A0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79B00D-FF61-384A-0ADD-DFA75E99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2E0F-68D2-4C00-B2CC-66B0DE298A3A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4AD1A-E819-DB9F-C1F1-0A60F0DD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45496-9167-B68D-7623-E83B083B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835202-0D17-234C-C44C-2A012200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3E3CD-8884-E968-C5C3-BA92AD6AB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D33D1-DC1B-FD96-0F47-B63319460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1837-9A0A-48CF-AFB6-B61D4337B0C5}" type="datetime1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61A69-8ECB-34B5-13DE-781173D20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80284-7FA8-8AD4-E0C3-F36FD872D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5DC273-5206-F1DE-0C58-C7CDE74F65EC}"/>
              </a:ext>
            </a:extLst>
          </p:cNvPr>
          <p:cNvSpPr/>
          <p:nvPr/>
        </p:nvSpPr>
        <p:spPr>
          <a:xfrm>
            <a:off x="1497574" y="1370489"/>
            <a:ext cx="9311201" cy="15903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 b="1" dirty="0">
                <a:solidFill>
                  <a:schemeClr val="tx1"/>
                </a:solidFill>
              </a:rPr>
              <a:t>2024 </a:t>
            </a:r>
            <a:r>
              <a:rPr lang="ko-KR" altLang="en-US" sz="4800" b="1" dirty="0">
                <a:solidFill>
                  <a:schemeClr val="tx1"/>
                </a:solidFill>
              </a:rPr>
              <a:t>캡스턴 디자인 중간발표</a:t>
            </a:r>
            <a:endParaRPr lang="en-US" altLang="ko-KR" sz="48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B218C-9B84-31FE-F953-DDA48ED209CA}"/>
              </a:ext>
            </a:extLst>
          </p:cNvPr>
          <p:cNvSpPr txBox="1"/>
          <p:nvPr/>
        </p:nvSpPr>
        <p:spPr>
          <a:xfrm>
            <a:off x="1777990" y="3359556"/>
            <a:ext cx="8636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Team </a:t>
            </a:r>
            <a:r>
              <a:rPr lang="ko-KR" altLang="en-US" sz="2800" b="1" dirty="0" err="1">
                <a:solidFill>
                  <a:schemeClr val="tx1"/>
                </a:solidFill>
              </a:rPr>
              <a:t>지지직</a:t>
            </a:r>
            <a:endParaRPr lang="ko-KR" altLang="en-US" sz="2800" b="1" dirty="0">
              <a:solidFill>
                <a:schemeClr val="tx1"/>
              </a:solidFill>
            </a:endParaRPr>
          </a:p>
          <a:p>
            <a:pPr algn="ctr"/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201901749 </a:t>
            </a:r>
            <a:r>
              <a:rPr lang="ko-KR" altLang="en-US" sz="2400" b="1" dirty="0">
                <a:solidFill>
                  <a:schemeClr val="tx1"/>
                </a:solidFill>
              </a:rPr>
              <a:t>박종현</a:t>
            </a:r>
            <a:r>
              <a:rPr lang="en-US" altLang="ko-KR" sz="2400" b="1" dirty="0">
                <a:solidFill>
                  <a:schemeClr val="tx1"/>
                </a:solidFill>
              </a:rPr>
              <a:t>  201901761 </a:t>
            </a:r>
            <a:r>
              <a:rPr lang="ko-KR" altLang="en-US" sz="2400" b="1" dirty="0" err="1">
                <a:solidFill>
                  <a:schemeClr val="tx1"/>
                </a:solidFill>
              </a:rPr>
              <a:t>이제욱</a:t>
            </a:r>
            <a:r>
              <a:rPr lang="ko-KR" altLang="en-US" sz="2400" b="1" dirty="0">
                <a:solidFill>
                  <a:schemeClr val="tx1"/>
                </a:solidFill>
              </a:rPr>
              <a:t>  </a:t>
            </a:r>
            <a:r>
              <a:rPr lang="en-US" altLang="ko-KR" sz="2400" b="1" dirty="0">
                <a:solidFill>
                  <a:schemeClr val="tx1"/>
                </a:solidFill>
              </a:rPr>
              <a:t>201901764</a:t>
            </a:r>
            <a:r>
              <a:rPr lang="ko-KR" altLang="en-US" sz="2400" b="1" dirty="0">
                <a:solidFill>
                  <a:schemeClr val="tx1"/>
                </a:solidFill>
              </a:rPr>
              <a:t> 이태우</a:t>
            </a:r>
          </a:p>
        </p:txBody>
      </p:sp>
      <p:sp>
        <p:nvSpPr>
          <p:cNvPr id="4" name="번개 3">
            <a:extLst>
              <a:ext uri="{FF2B5EF4-FFF2-40B4-BE49-F238E27FC236}">
                <a16:creationId xmlns:a16="http://schemas.microsoft.com/office/drawing/2014/main" id="{61BB3C18-14DF-262A-059C-165E0E49F129}"/>
              </a:ext>
            </a:extLst>
          </p:cNvPr>
          <p:cNvSpPr/>
          <p:nvPr/>
        </p:nvSpPr>
        <p:spPr>
          <a:xfrm rot="20056518" flipH="1">
            <a:off x="10773866" y="5254209"/>
            <a:ext cx="1124057" cy="1154015"/>
          </a:xfrm>
          <a:prstGeom prst="lightningBolt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700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39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제품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프로젝트 개요</a:t>
            </a:r>
            <a:endParaRPr lang="en-US" altLang="ko-KR" sz="16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프로젝트 개요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884902"/>
            <a:ext cx="5937503" cy="58932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endParaRPr lang="en-US" altLang="ko-KR" sz="1400" b="1" dirty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AEBDCE-3152-948F-5581-7BC9C8D97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1" b="2506"/>
          <a:stretch/>
        </p:blipFill>
        <p:spPr>
          <a:xfrm>
            <a:off x="925826" y="2681165"/>
            <a:ext cx="5766900" cy="2750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3BC781-1AEF-3143-001E-B970E045C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725" y="1426210"/>
            <a:ext cx="3954930" cy="45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7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39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제품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프로젝트 개요</a:t>
            </a:r>
            <a:endParaRPr lang="en-US" altLang="ko-KR" sz="16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프로젝트 개요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12D0F6-0062-4428-C5C9-5E7819A8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55" y="2560150"/>
            <a:ext cx="6932562" cy="29892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D4B6CA-2C7D-B23D-52C3-442380B9B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16" y="2635362"/>
            <a:ext cx="2857899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39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제품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기능 및 핵심 기술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884902"/>
            <a:ext cx="8630882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척추 건강과 </a:t>
            </a:r>
            <a:r>
              <a:rPr lang="ko-KR" altLang="en-US" dirty="0" err="1"/>
              <a:t>위역류질환</a:t>
            </a:r>
            <a:r>
              <a:rPr lang="ko-KR" altLang="en-US" dirty="0"/>
              <a:t> 예방을 위한 우측</a:t>
            </a:r>
            <a:r>
              <a:rPr lang="en-US" altLang="ko-KR" dirty="0"/>
              <a:t>&amp;</a:t>
            </a:r>
            <a:r>
              <a:rPr lang="ko-KR" altLang="en-US" dirty="0"/>
              <a:t>뒤집은 자세 방지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정확도 높은 수면자세 탐지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수면단계 연동을 통한 수면 품질 보장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</a:t>
            </a:r>
            <a:r>
              <a:rPr lang="ko-KR" altLang="en-US" dirty="0" err="1"/>
              <a:t>온보드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및 사용자 </a:t>
            </a:r>
            <a:r>
              <a:rPr lang="en-US" altLang="ko-KR" dirty="0"/>
              <a:t>Flutter </a:t>
            </a:r>
            <a:r>
              <a:rPr lang="ko-KR" altLang="en-US" dirty="0"/>
              <a:t>어플리케이션과의 </a:t>
            </a:r>
            <a:r>
              <a:rPr lang="en-US" altLang="ko-KR" dirty="0"/>
              <a:t>BLE </a:t>
            </a:r>
            <a:r>
              <a:rPr lang="ko-KR" altLang="en-US" dirty="0"/>
              <a:t>통신 지원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적절한 착용성을 보장하기 위한 모듈 소형화 </a:t>
            </a:r>
            <a:r>
              <a:rPr lang="en-US" altLang="ko-KR" dirty="0"/>
              <a:t>&amp; </a:t>
            </a:r>
            <a:r>
              <a:rPr lang="ko-KR" altLang="en-US" dirty="0"/>
              <a:t>최소한의 사이즈 제작</a:t>
            </a:r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9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39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제품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기능 및 핵심 기술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884902"/>
            <a:ext cx="8495151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척추 건강과 </a:t>
            </a:r>
            <a:r>
              <a:rPr lang="ko-KR" altLang="en-US" dirty="0" err="1"/>
              <a:t>위역류질환</a:t>
            </a:r>
            <a:r>
              <a:rPr lang="ko-KR" altLang="en-US" dirty="0"/>
              <a:t> 예방을 위한 우측 </a:t>
            </a:r>
            <a:r>
              <a:rPr lang="en-US" altLang="ko-KR" dirty="0"/>
              <a:t>&amp; </a:t>
            </a:r>
            <a:r>
              <a:rPr lang="ko-KR" altLang="en-US" dirty="0"/>
              <a:t>뒤집은 자세 방지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정확도 높은 수면자세 탐지 알고리즘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수면단계 반영을 통한 수면 품질 향상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센서 </a:t>
            </a:r>
            <a:r>
              <a:rPr lang="ko-KR" altLang="en-US" dirty="0" err="1"/>
              <a:t>온보드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및 사용자 </a:t>
            </a:r>
            <a:r>
              <a:rPr lang="en-US" altLang="ko-KR" dirty="0"/>
              <a:t>Flutter </a:t>
            </a:r>
            <a:r>
              <a:rPr lang="ko-KR" altLang="en-US" dirty="0"/>
              <a:t>어플리케이션과의 </a:t>
            </a:r>
            <a:r>
              <a:rPr lang="en-US" altLang="ko-KR" dirty="0"/>
              <a:t>BLE </a:t>
            </a:r>
            <a:r>
              <a:rPr lang="ko-KR" altLang="en-US" dirty="0"/>
              <a:t>통신 지원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적절한 착용성을 보장하기 위한 모듈 소형화 </a:t>
            </a:r>
            <a:r>
              <a:rPr lang="en-US" altLang="ko-KR" dirty="0"/>
              <a:t>&amp; </a:t>
            </a:r>
            <a:r>
              <a:rPr lang="ko-KR" altLang="en-US" dirty="0"/>
              <a:t>최소한의 사이즈 제작</a:t>
            </a:r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52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DE5D-89F2-66A4-14E4-30BA35E19DC1}"/>
              </a:ext>
            </a:extLst>
          </p:cNvPr>
          <p:cNvSpPr txBox="1"/>
          <p:nvPr/>
        </p:nvSpPr>
        <p:spPr>
          <a:xfrm>
            <a:off x="1632605" y="323896"/>
            <a:ext cx="139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제품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91E59-EF08-2A2D-E0AA-CEBD1BD84B0A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15" name="사각형: 둥근 모서리 3">
            <a:extLst>
              <a:ext uri="{FF2B5EF4-FFF2-40B4-BE49-F238E27FC236}">
                <a16:creationId xmlns:a16="http://schemas.microsoft.com/office/drawing/2014/main" id="{66429A71-E913-DE04-3E00-77A33603B33A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17" name="화살표: 갈매기형 수장 20">
            <a:extLst>
              <a:ext uri="{FF2B5EF4-FFF2-40B4-BE49-F238E27FC236}">
                <a16:creationId xmlns:a16="http://schemas.microsoft.com/office/drawing/2014/main" id="{990EB205-F579-016A-EA14-E88C37A04732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4694CEC-41CE-7BD1-EA38-5CA4C7F6A12C}"/>
              </a:ext>
            </a:extLst>
          </p:cNvPr>
          <p:cNvSpPr/>
          <p:nvPr/>
        </p:nvSpPr>
        <p:spPr>
          <a:xfrm>
            <a:off x="8529650" y="1877091"/>
            <a:ext cx="2769750" cy="2294548"/>
          </a:xfrm>
          <a:prstGeom prst="round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CADACE5-78EC-D749-4EA9-2A04A3C501BD}"/>
              </a:ext>
            </a:extLst>
          </p:cNvPr>
          <p:cNvSpPr/>
          <p:nvPr/>
        </p:nvSpPr>
        <p:spPr>
          <a:xfrm>
            <a:off x="788926" y="1415924"/>
            <a:ext cx="6941733" cy="16517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2E9AEDC-206A-226E-A26B-02A3C50B56DB}"/>
              </a:ext>
            </a:extLst>
          </p:cNvPr>
          <p:cNvSpPr/>
          <p:nvPr/>
        </p:nvSpPr>
        <p:spPr>
          <a:xfrm>
            <a:off x="788926" y="3684844"/>
            <a:ext cx="6941733" cy="29391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B482D9C-63A4-4A6E-A43E-FF69FD90C195}"/>
              </a:ext>
            </a:extLst>
          </p:cNvPr>
          <p:cNvSpPr/>
          <p:nvPr/>
        </p:nvSpPr>
        <p:spPr>
          <a:xfrm>
            <a:off x="4648486" y="4171638"/>
            <a:ext cx="1777341" cy="8937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Device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248FB98-EFC2-C3C7-3EFD-23E841D512C6}"/>
              </a:ext>
            </a:extLst>
          </p:cNvPr>
          <p:cNvSpPr/>
          <p:nvPr/>
        </p:nvSpPr>
        <p:spPr>
          <a:xfrm>
            <a:off x="3933026" y="5575964"/>
            <a:ext cx="1478478" cy="8595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Accel Sensor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FD095C-77AF-5C73-9A38-0DAFD79D9765}"/>
              </a:ext>
            </a:extLst>
          </p:cNvPr>
          <p:cNvSpPr/>
          <p:nvPr/>
        </p:nvSpPr>
        <p:spPr>
          <a:xfrm>
            <a:off x="2134986" y="5580135"/>
            <a:ext cx="1478478" cy="8504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Accel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Sensor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DCF63AC-0DB1-F3B2-BBA9-00A7B7DDB8CA}"/>
              </a:ext>
            </a:extLst>
          </p:cNvPr>
          <p:cNvSpPr/>
          <p:nvPr/>
        </p:nvSpPr>
        <p:spPr>
          <a:xfrm>
            <a:off x="5663881" y="5571035"/>
            <a:ext cx="1478478" cy="859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Vibration motor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1881043A-1547-0F5D-5075-21767A23791A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rot="5400000" flipH="1" flipV="1">
            <a:off x="4849408" y="4888215"/>
            <a:ext cx="510607" cy="864892"/>
          </a:xfrm>
          <a:prstGeom prst="bentConnector3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7651093-8442-E440-81D6-064B8CFB1ADA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 rot="16200000" flipH="1">
            <a:off x="5717299" y="4885214"/>
            <a:ext cx="505678" cy="865963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C98417-DB58-BF42-0931-14BFC6F299D8}"/>
              </a:ext>
            </a:extLst>
          </p:cNvPr>
          <p:cNvSpPr/>
          <p:nvPr/>
        </p:nvSpPr>
        <p:spPr>
          <a:xfrm>
            <a:off x="3371121" y="1950477"/>
            <a:ext cx="1777341" cy="66564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Flutter </a:t>
            </a:r>
            <a:r>
              <a:rPr lang="ko-KR" altLang="en-US" sz="1600" dirty="0">
                <a:solidFill>
                  <a:schemeClr val="tx1"/>
                </a:solidFill>
              </a:rPr>
              <a:t>앱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991700C-F77D-E5C6-1FA2-423601D50E37}"/>
              </a:ext>
            </a:extLst>
          </p:cNvPr>
          <p:cNvSpPr/>
          <p:nvPr/>
        </p:nvSpPr>
        <p:spPr>
          <a:xfrm>
            <a:off x="1221170" y="1179038"/>
            <a:ext cx="1214704" cy="46743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Front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C838EF1-9EF5-9315-F657-4632636CF41E}"/>
              </a:ext>
            </a:extLst>
          </p:cNvPr>
          <p:cNvSpPr/>
          <p:nvPr/>
        </p:nvSpPr>
        <p:spPr>
          <a:xfrm>
            <a:off x="1221170" y="3450279"/>
            <a:ext cx="1220812" cy="46912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H/W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95A3BFE-C9B7-C9D9-8AB9-7161E9446371}"/>
              </a:ext>
            </a:extLst>
          </p:cNvPr>
          <p:cNvSpPr/>
          <p:nvPr/>
        </p:nvSpPr>
        <p:spPr>
          <a:xfrm>
            <a:off x="8801441" y="2292940"/>
            <a:ext cx="2265487" cy="6656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Pre-trained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수면단계 판별 모델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E9A3033-2053-20ED-355C-BE290CF1E0C4}"/>
              </a:ext>
            </a:extLst>
          </p:cNvPr>
          <p:cNvSpPr/>
          <p:nvPr/>
        </p:nvSpPr>
        <p:spPr>
          <a:xfrm>
            <a:off x="8801441" y="3238730"/>
            <a:ext cx="2265486" cy="6656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Pre-trained 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수면자세 판별 모델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777C9ED-6CFD-1C25-031A-F0A7DAC254B7}"/>
              </a:ext>
            </a:extLst>
          </p:cNvPr>
          <p:cNvSpPr/>
          <p:nvPr/>
        </p:nvSpPr>
        <p:spPr>
          <a:xfrm>
            <a:off x="9210003" y="1646477"/>
            <a:ext cx="1448360" cy="46743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Embedded Model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66348EAF-F962-F3E6-C065-811FA47E0FCC}"/>
              </a:ext>
            </a:extLst>
          </p:cNvPr>
          <p:cNvSpPr/>
          <p:nvPr/>
        </p:nvSpPr>
        <p:spPr>
          <a:xfrm>
            <a:off x="6269032" y="2121785"/>
            <a:ext cx="1905962" cy="3645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918E678-8335-F048-F892-4AB85C67E2E0}"/>
              </a:ext>
            </a:extLst>
          </p:cNvPr>
          <p:cNvSpPr/>
          <p:nvPr/>
        </p:nvSpPr>
        <p:spPr>
          <a:xfrm>
            <a:off x="2257821" y="4174977"/>
            <a:ext cx="1220812" cy="8937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Device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257B11E-5113-8BDA-5320-E18DFB2FF494}"/>
              </a:ext>
            </a:extLst>
          </p:cNvPr>
          <p:cNvSpPr/>
          <p:nvPr/>
        </p:nvSpPr>
        <p:spPr>
          <a:xfrm>
            <a:off x="8401347" y="2059200"/>
            <a:ext cx="787580" cy="489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REM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567ABC5-F1E2-9188-53D7-7F8AF31D314C}"/>
              </a:ext>
            </a:extLst>
          </p:cNvPr>
          <p:cNvSpPr/>
          <p:nvPr/>
        </p:nvSpPr>
        <p:spPr>
          <a:xfrm>
            <a:off x="10673134" y="2059200"/>
            <a:ext cx="856273" cy="4897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NREM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0481A31-F470-2422-67FB-896AABCE36AD}"/>
              </a:ext>
            </a:extLst>
          </p:cNvPr>
          <p:cNvCxnSpPr>
            <a:cxnSpLocks/>
            <a:stCxn id="55" idx="0"/>
            <a:endCxn id="67" idx="2"/>
          </p:cNvCxnSpPr>
          <p:nvPr/>
        </p:nvCxnSpPr>
        <p:spPr>
          <a:xfrm flipH="1" flipV="1">
            <a:off x="2868227" y="5068696"/>
            <a:ext cx="5998" cy="5114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B0BC9A11-FAE6-4ACF-1909-4A700E41A312}"/>
              </a:ext>
            </a:extLst>
          </p:cNvPr>
          <p:cNvCxnSpPr>
            <a:cxnSpLocks/>
            <a:stCxn id="59" idx="2"/>
            <a:endCxn id="53" idx="0"/>
          </p:cNvCxnSpPr>
          <p:nvPr/>
        </p:nvCxnSpPr>
        <p:spPr>
          <a:xfrm rot="16200000" flipH="1">
            <a:off x="4120715" y="2755195"/>
            <a:ext cx="1555519" cy="1277365"/>
          </a:xfrm>
          <a:prstGeom prst="bentConnector3">
            <a:avLst>
              <a:gd name="adj1" fmla="val 50490"/>
            </a:avLst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F5A61AE8-65D1-6D6F-FA3A-76C3E9670063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2792452" y="2707634"/>
            <a:ext cx="1543118" cy="1391568"/>
          </a:xfrm>
          <a:prstGeom prst="bentConnector3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1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707391" y="2828290"/>
            <a:ext cx="283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프로젝트 진행사항</a:t>
            </a:r>
            <a:endParaRPr lang="ko-KR" altLang="en-US" sz="24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3997463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003501" y="2689224"/>
            <a:ext cx="592058" cy="739776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6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2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개발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진행상황 요약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9731019" cy="502477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흉골 디바이스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3D </a:t>
            </a:r>
            <a:r>
              <a:rPr lang="ko-KR" altLang="en-US" dirty="0">
                <a:solidFill>
                  <a:srgbClr val="FF0000"/>
                </a:solidFill>
              </a:rPr>
              <a:t>프린팅 디바이스 케이스 제작 완료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en-US" altLang="ko-KR" dirty="0">
                <a:solidFill>
                  <a:srgbClr val="FF0000"/>
                </a:solidFill>
              </a:rPr>
              <a:t>BLE </a:t>
            </a:r>
            <a:r>
              <a:rPr lang="ko-KR" altLang="en-US" dirty="0">
                <a:solidFill>
                  <a:srgbClr val="FF0000"/>
                </a:solidFill>
              </a:rPr>
              <a:t>통신 및 수면 자세 판별 구현 완료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흉골 디바이스 납땜 완료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케이스 사이즈 오차로 제작 주문을 다시 넣었음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케이스만 완성되면 바로 운용 가능</a:t>
            </a:r>
            <a:r>
              <a:rPr lang="en-US" altLang="ko-KR" dirty="0">
                <a:solidFill>
                  <a:srgbClr val="FF0000"/>
                </a:solidFill>
              </a:rPr>
              <a:t>.)</a:t>
            </a:r>
          </a:p>
          <a:p>
            <a:pPr latinLnBrk="0">
              <a:lnSpc>
                <a:spcPct val="150000"/>
              </a:lnSpc>
            </a:pPr>
            <a:endParaRPr lang="en-US" altLang="ko-KR" b="1" dirty="0"/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손목 디바이스</a:t>
            </a:r>
            <a:endParaRPr lang="en-US" altLang="ko-KR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데이터 </a:t>
            </a:r>
            <a:r>
              <a:rPr lang="ko-KR" altLang="en-US" dirty="0" err="1">
                <a:solidFill>
                  <a:srgbClr val="FF0000"/>
                </a:solidFill>
              </a:rPr>
              <a:t>전처리</a:t>
            </a:r>
            <a:r>
              <a:rPr lang="ko-KR" altLang="en-US" dirty="0">
                <a:solidFill>
                  <a:srgbClr val="FF0000"/>
                </a:solidFill>
              </a:rPr>
              <a:t> 및 특징 추출 완료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dirty="0"/>
              <a:t>수면 단계 모델 구현 및 개선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dirty="0"/>
              <a:t>손목 디바이스 납땜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</a:p>
          <a:p>
            <a:pPr marL="342900" indent="-342900" latinLnBrk="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latinLnBrk="0"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55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2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개발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흉골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흉골 디바이스 납땜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361969-FA95-C476-5E10-255BDCEA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57" y="2504589"/>
            <a:ext cx="5007202" cy="29620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A156F73-22D4-A6E3-3134-430D6921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2504589"/>
            <a:ext cx="4073530" cy="23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5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2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개발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흉골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흉골 디바이스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5EF9B1-8BFA-8ACE-349A-E9C85AE8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61" y="1987779"/>
            <a:ext cx="5086350" cy="3581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07C2E5-A2D6-4B73-7DE9-B19B285EB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768" y="1288821"/>
            <a:ext cx="3993663" cy="49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2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개발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흉골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4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" altLang="ko-KR" b="1" dirty="0"/>
              <a:t>BLE </a:t>
            </a:r>
            <a:r>
              <a:rPr lang="ko-KR" altLang="en-US" b="1" dirty="0"/>
              <a:t>통신 및 수면 자세 판별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KakaoTalk_20240524_131653408">
            <a:hlinkClick r:id="" action="ppaction://media"/>
            <a:extLst>
              <a:ext uri="{FF2B5EF4-FFF2-40B4-BE49-F238E27FC236}">
                <a16:creationId xmlns:a16="http://schemas.microsoft.com/office/drawing/2014/main" id="{DD20F273-B0D1-49BF-7586-FB033D7D76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6100" y="381000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0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인사말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소개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팀 소개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451226" y="5542993"/>
            <a:ext cx="2713580" cy="78335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팀장</a:t>
            </a:r>
            <a:endParaRPr lang="en-US" altLang="ko-KR" sz="1600" b="1" dirty="0"/>
          </a:p>
          <a:p>
            <a:pPr lvl="1" latinLnBrk="0">
              <a:lnSpc>
                <a:spcPct val="150000"/>
              </a:lnSpc>
            </a:pPr>
            <a:r>
              <a:rPr lang="en-US" altLang="ko-KR" sz="1600" dirty="0"/>
              <a:t>201901749 </a:t>
            </a:r>
            <a:r>
              <a:rPr lang="ko-KR" altLang="en-US" sz="1600" dirty="0"/>
              <a:t>박종현</a:t>
            </a:r>
            <a:endParaRPr lang="en-US" altLang="ko-KR" sz="16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372345-FAEA-8C4C-5168-B9E19583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60" y="1998295"/>
            <a:ext cx="2477868" cy="33664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3B0B1C-7081-F9AF-BA08-FF2F83C87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955" y="1882973"/>
            <a:ext cx="2477868" cy="35725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A2B8E-EA9C-E7AE-6C2C-11810CB59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665" y="2017776"/>
            <a:ext cx="2496540" cy="33029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721F10-5561-36F4-C59F-A28AC930A520}"/>
              </a:ext>
            </a:extLst>
          </p:cNvPr>
          <p:cNvSpPr txBox="1"/>
          <p:nvPr/>
        </p:nvSpPr>
        <p:spPr>
          <a:xfrm>
            <a:off x="4739761" y="5572994"/>
            <a:ext cx="2831298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팀원</a:t>
            </a:r>
            <a:endParaRPr lang="en-US" altLang="ko-KR" sz="1600" b="1" dirty="0"/>
          </a:p>
          <a:p>
            <a:pPr lvl="1" latinLnBrk="0">
              <a:lnSpc>
                <a:spcPct val="150000"/>
              </a:lnSpc>
            </a:pPr>
            <a:r>
              <a:rPr lang="en-US" altLang="ko-KR" sz="1600" dirty="0"/>
              <a:t>201901761 </a:t>
            </a:r>
            <a:r>
              <a:rPr lang="ko-KR" altLang="en-US" sz="1600" dirty="0" err="1"/>
              <a:t>이제욱</a:t>
            </a:r>
            <a:endParaRPr lang="en-US" altLang="ko-KR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6223F-3DED-134A-721C-B707A3714C58}"/>
              </a:ext>
            </a:extLst>
          </p:cNvPr>
          <p:cNvSpPr txBox="1"/>
          <p:nvPr/>
        </p:nvSpPr>
        <p:spPr>
          <a:xfrm>
            <a:off x="8087955" y="5615021"/>
            <a:ext cx="326648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팀원</a:t>
            </a:r>
            <a:endParaRPr lang="en-US" altLang="ko-KR" sz="1600" b="1" dirty="0"/>
          </a:p>
          <a:p>
            <a:pPr lvl="1" latinLnBrk="0">
              <a:lnSpc>
                <a:spcPct val="150000"/>
              </a:lnSpc>
            </a:pPr>
            <a:r>
              <a:rPr lang="en-US" altLang="ko-KR" sz="1600" dirty="0"/>
              <a:t>201901763 </a:t>
            </a:r>
            <a:r>
              <a:rPr lang="ko-KR" altLang="en-US" sz="1600" dirty="0"/>
              <a:t>이태우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0220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2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개발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흉골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진동 강화 알고리즘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0E3093-ADEF-FA47-E757-86D1CC37B18F}"/>
              </a:ext>
            </a:extLst>
          </p:cNvPr>
          <p:cNvGrpSpPr/>
          <p:nvPr/>
        </p:nvGrpSpPr>
        <p:grpSpPr>
          <a:xfrm>
            <a:off x="2159458" y="2251962"/>
            <a:ext cx="7354534" cy="2845694"/>
            <a:chOff x="960140" y="2209712"/>
            <a:chExt cx="7354534" cy="284569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4AFACF1-2F53-7530-03CB-072523368983}"/>
                </a:ext>
              </a:extLst>
            </p:cNvPr>
            <p:cNvGrpSpPr/>
            <p:nvPr/>
          </p:nvGrpSpPr>
          <p:grpSpPr>
            <a:xfrm>
              <a:off x="5617448" y="2209712"/>
              <a:ext cx="2697226" cy="2845694"/>
              <a:chOff x="5680435" y="3533269"/>
              <a:chExt cx="3124628" cy="152344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2AF3D2E-120A-59D3-8F77-4D0158781D7C}"/>
                  </a:ext>
                </a:extLst>
              </p:cNvPr>
              <p:cNvSpPr/>
              <p:nvPr/>
            </p:nvSpPr>
            <p:spPr>
              <a:xfrm>
                <a:off x="7036003" y="4090769"/>
                <a:ext cx="1769060" cy="839972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ko-KR" altLang="en-US" dirty="0"/>
                  <a:t>진동</a:t>
                </a:r>
              </a:p>
            </p:txBody>
          </p:sp>
          <p:sp>
            <p:nvSpPr>
              <p:cNvPr id="12" name="오른쪽 화살표[R] 24">
                <a:extLst>
                  <a:ext uri="{FF2B5EF4-FFF2-40B4-BE49-F238E27FC236}">
                    <a16:creationId xmlns:a16="http://schemas.microsoft.com/office/drawing/2014/main" id="{48383066-14C0-158C-6616-EC200760471A}"/>
                  </a:ext>
                </a:extLst>
              </p:cNvPr>
              <p:cNvSpPr/>
              <p:nvPr/>
            </p:nvSpPr>
            <p:spPr>
              <a:xfrm>
                <a:off x="5749082" y="4548735"/>
                <a:ext cx="1131452" cy="50798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  <p:sp>
            <p:nvSpPr>
              <p:cNvPr id="13" name="TextBox 25">
                <a:extLst>
                  <a:ext uri="{FF2B5EF4-FFF2-40B4-BE49-F238E27FC236}">
                    <a16:creationId xmlns:a16="http://schemas.microsoft.com/office/drawing/2014/main" id="{15486505-6D0E-7CF0-8296-C8DD68D455D8}"/>
                  </a:ext>
                </a:extLst>
              </p:cNvPr>
              <p:cNvSpPr txBox="1"/>
              <p:nvPr/>
            </p:nvSpPr>
            <p:spPr>
              <a:xfrm>
                <a:off x="5680435" y="3533269"/>
                <a:ext cx="16105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kumimoji="1" lang="ko-KR" altLang="en-US" sz="1200" dirty="0"/>
              </a:p>
            </p:txBody>
          </p:sp>
          <p:sp>
            <p:nvSpPr>
              <p:cNvPr id="14" name="오른쪽 화살표[R] 26">
                <a:extLst>
                  <a:ext uri="{FF2B5EF4-FFF2-40B4-BE49-F238E27FC236}">
                    <a16:creationId xmlns:a16="http://schemas.microsoft.com/office/drawing/2014/main" id="{5AAFE09D-3A0A-33A3-6ED6-B7997EDF3A2A}"/>
                  </a:ext>
                </a:extLst>
              </p:cNvPr>
              <p:cNvSpPr/>
              <p:nvPr/>
            </p:nvSpPr>
            <p:spPr>
              <a:xfrm rot="10800000">
                <a:off x="5680436" y="4040752"/>
                <a:ext cx="1131452" cy="50798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B4B9865-DB29-EB60-8C9B-941C6DFF4667}"/>
                </a:ext>
              </a:extLst>
            </p:cNvPr>
            <p:cNvGrpSpPr/>
            <p:nvPr/>
          </p:nvGrpSpPr>
          <p:grpSpPr>
            <a:xfrm>
              <a:off x="960140" y="2251962"/>
              <a:ext cx="4431041" cy="2577418"/>
              <a:chOff x="8033469" y="2229115"/>
              <a:chExt cx="3362641" cy="140304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9981DF9-E74A-4A82-5A70-E49339CABFEA}"/>
                  </a:ext>
                </a:extLst>
              </p:cNvPr>
              <p:cNvGrpSpPr/>
              <p:nvPr/>
            </p:nvGrpSpPr>
            <p:grpSpPr>
              <a:xfrm>
                <a:off x="8033469" y="2792185"/>
                <a:ext cx="3362641" cy="839972"/>
                <a:chOff x="544455" y="4158761"/>
                <a:chExt cx="4980512" cy="839972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BFE9CF7-B4A0-E13E-5357-863E93A67C07}"/>
                    </a:ext>
                  </a:extLst>
                </p:cNvPr>
                <p:cNvSpPr/>
                <p:nvPr/>
              </p:nvSpPr>
              <p:spPr>
                <a:xfrm>
                  <a:off x="544455" y="4158761"/>
                  <a:ext cx="1769060" cy="839972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ko-KR" altLang="en-US" dirty="0"/>
                    <a:t>정자세</a:t>
                  </a:r>
                  <a:r>
                    <a:rPr kumimoji="1" lang="en-US" altLang="ko-KR" dirty="0"/>
                    <a:t>,</a:t>
                  </a:r>
                  <a:r>
                    <a:rPr kumimoji="1" lang="ko-KR" altLang="en-US" dirty="0"/>
                    <a:t> 왼쪽</a:t>
                  </a: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6EB419C5-69BD-B169-6AC7-024DE2CC9643}"/>
                    </a:ext>
                  </a:extLst>
                </p:cNvPr>
                <p:cNvSpPr/>
                <p:nvPr/>
              </p:nvSpPr>
              <p:spPr>
                <a:xfrm>
                  <a:off x="3755908" y="4158761"/>
                  <a:ext cx="1769059" cy="839972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ko-KR" altLang="en-US" dirty="0"/>
                    <a:t>오른쪽</a:t>
                  </a:r>
                  <a:r>
                    <a:rPr kumimoji="1" lang="en-US" altLang="ko-KR" dirty="0"/>
                    <a:t>,</a:t>
                  </a:r>
                  <a:r>
                    <a:rPr kumimoji="1" lang="ko-KR" altLang="en-US" dirty="0"/>
                    <a:t> 뒤쪽</a:t>
                  </a:r>
                </a:p>
              </p:txBody>
            </p:sp>
            <p:sp>
              <p:nvSpPr>
                <p:cNvPr id="20" name="오른쪽 화살표[R] 39">
                  <a:extLst>
                    <a:ext uri="{FF2B5EF4-FFF2-40B4-BE49-F238E27FC236}">
                      <a16:creationId xmlns:a16="http://schemas.microsoft.com/office/drawing/2014/main" id="{055D084E-1994-B252-FF4F-9B14D5B62FF3}"/>
                    </a:ext>
                  </a:extLst>
                </p:cNvPr>
                <p:cNvSpPr/>
                <p:nvPr/>
              </p:nvSpPr>
              <p:spPr>
                <a:xfrm>
                  <a:off x="2402886" y="4294744"/>
                  <a:ext cx="1215642" cy="50798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7" name="U자형 화살표[U] 10">
                <a:extLst>
                  <a:ext uri="{FF2B5EF4-FFF2-40B4-BE49-F238E27FC236}">
                    <a16:creationId xmlns:a16="http://schemas.microsoft.com/office/drawing/2014/main" id="{2CBC58B2-8116-D594-DB4A-E86133F5A617}"/>
                  </a:ext>
                </a:extLst>
              </p:cNvPr>
              <p:cNvSpPr/>
              <p:nvPr/>
            </p:nvSpPr>
            <p:spPr>
              <a:xfrm>
                <a:off x="8260743" y="2229115"/>
                <a:ext cx="739849" cy="563070"/>
              </a:xfrm>
              <a:prstGeom prst="uturnArrow">
                <a:avLst>
                  <a:gd name="adj1" fmla="val 25000"/>
                  <a:gd name="adj2" fmla="val 25000"/>
                  <a:gd name="adj3" fmla="val 23112"/>
                  <a:gd name="adj4" fmla="val 43750"/>
                  <a:gd name="adj5" fmla="val 75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TextBox 2">
            <a:extLst>
              <a:ext uri="{FF2B5EF4-FFF2-40B4-BE49-F238E27FC236}">
                <a16:creationId xmlns:a16="http://schemas.microsoft.com/office/drawing/2014/main" id="{BCE2BE2F-1D17-D838-BE89-1AFD8341D127}"/>
              </a:ext>
            </a:extLst>
          </p:cNvPr>
          <p:cNvSpPr txBox="1"/>
          <p:nvPr/>
        </p:nvSpPr>
        <p:spPr>
          <a:xfrm>
            <a:off x="6876023" y="2698822"/>
            <a:ext cx="376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/>
              <a:t>5</a:t>
            </a:r>
            <a:r>
              <a:rPr kumimoji="1" lang="ko-KR" altLang="en-US" sz="1600" dirty="0"/>
              <a:t>초 지난 후에도 같으면 진동 세기 </a:t>
            </a:r>
            <a:r>
              <a:rPr kumimoji="1" lang="en-US" altLang="ko-KR" sz="1600" dirty="0"/>
              <a:t>Up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71564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2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개발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흉골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진동 강화 알고리즘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BCE2BE2F-1D17-D838-BE89-1AFD8341D127}"/>
              </a:ext>
            </a:extLst>
          </p:cNvPr>
          <p:cNvSpPr txBox="1"/>
          <p:nvPr/>
        </p:nvSpPr>
        <p:spPr>
          <a:xfrm>
            <a:off x="6580302" y="2792219"/>
            <a:ext cx="3055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200"/>
              <a:t>진동은 멈춰야 한다</a:t>
            </a:r>
            <a:endParaRPr kumimoji="1" lang="ko-KR" altLang="en-US" sz="12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98DF89-BDF6-DADA-4F99-C13E483B53D8}"/>
              </a:ext>
            </a:extLst>
          </p:cNvPr>
          <p:cNvGrpSpPr/>
          <p:nvPr/>
        </p:nvGrpSpPr>
        <p:grpSpPr>
          <a:xfrm>
            <a:off x="3247581" y="3202161"/>
            <a:ext cx="4980513" cy="1496887"/>
            <a:chOff x="3755907" y="4090769"/>
            <a:chExt cx="4980513" cy="8399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EB419C5-69BD-B169-6AC7-024DE2CC9643}"/>
                </a:ext>
              </a:extLst>
            </p:cNvPr>
            <p:cNvSpPr/>
            <p:nvPr/>
          </p:nvSpPr>
          <p:spPr>
            <a:xfrm>
              <a:off x="3755907" y="4090769"/>
              <a:ext cx="1769060" cy="83997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ko-KR" altLang="en-US" dirty="0"/>
                <a:t>오른쪽</a:t>
              </a:r>
              <a:r>
                <a:rPr kumimoji="1" lang="en-US" altLang="ko-KR" dirty="0"/>
                <a:t>,</a:t>
              </a:r>
              <a:r>
                <a:rPr kumimoji="1" lang="ko-KR" altLang="en-US" dirty="0"/>
                <a:t> 뒤쪽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2BC618E-1EE3-9162-3A9C-9102CED313D7}"/>
                </a:ext>
              </a:extLst>
            </p:cNvPr>
            <p:cNvSpPr/>
            <p:nvPr/>
          </p:nvSpPr>
          <p:spPr>
            <a:xfrm>
              <a:off x="6967360" y="4090769"/>
              <a:ext cx="1769060" cy="83997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ko-KR" altLang="en-US" dirty="0"/>
                <a:t>정자세</a:t>
              </a:r>
              <a:r>
                <a:rPr kumimoji="1" lang="en-US" altLang="ko-KR" dirty="0"/>
                <a:t>, </a:t>
              </a:r>
              <a:r>
                <a:rPr kumimoji="1" lang="ko-KR" altLang="en-US" dirty="0"/>
                <a:t>왼쪽</a:t>
              </a:r>
            </a:p>
          </p:txBody>
        </p:sp>
        <p:sp>
          <p:nvSpPr>
            <p:cNvPr id="26" name="오른쪽 화살표[R] 40">
              <a:extLst>
                <a:ext uri="{FF2B5EF4-FFF2-40B4-BE49-F238E27FC236}">
                  <a16:creationId xmlns:a16="http://schemas.microsoft.com/office/drawing/2014/main" id="{02365575-D302-409A-E8B5-69D6BB6E94E0}"/>
                </a:ext>
              </a:extLst>
            </p:cNvPr>
            <p:cNvSpPr/>
            <p:nvPr/>
          </p:nvSpPr>
          <p:spPr>
            <a:xfrm>
              <a:off x="5749082" y="4294744"/>
              <a:ext cx="1131452" cy="5079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2960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2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개발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손목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가속도를 이용한 수면 단계 모델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 descr="라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B9355066-AB4D-5FCF-5CBF-458149704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38" y="2012766"/>
            <a:ext cx="8846597" cy="4600075"/>
          </a:xfrm>
          <a:prstGeom prst="rect">
            <a:avLst/>
          </a:prstGeom>
        </p:spPr>
      </p:pic>
      <p:sp>
        <p:nvSpPr>
          <p:cNvPr id="14" name="왼쪽/오른쪽 화살표[L] 13">
            <a:extLst>
              <a:ext uri="{FF2B5EF4-FFF2-40B4-BE49-F238E27FC236}">
                <a16:creationId xmlns:a16="http://schemas.microsoft.com/office/drawing/2014/main" id="{E6819D05-1276-5AAF-7F3F-4A212B8D37D7}"/>
              </a:ext>
            </a:extLst>
          </p:cNvPr>
          <p:cNvSpPr/>
          <p:nvPr/>
        </p:nvSpPr>
        <p:spPr>
          <a:xfrm>
            <a:off x="3500270" y="3671527"/>
            <a:ext cx="1528929" cy="27356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왼쪽/오른쪽 화살표[L] 14">
            <a:extLst>
              <a:ext uri="{FF2B5EF4-FFF2-40B4-BE49-F238E27FC236}">
                <a16:creationId xmlns:a16="http://schemas.microsoft.com/office/drawing/2014/main" id="{293FD74A-7E37-3094-9C1E-B75CD79390F3}"/>
              </a:ext>
            </a:extLst>
          </p:cNvPr>
          <p:cNvSpPr/>
          <p:nvPr/>
        </p:nvSpPr>
        <p:spPr>
          <a:xfrm>
            <a:off x="5124450" y="3973158"/>
            <a:ext cx="1797844" cy="27356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왼쪽/오른쪽 화살표[L] 15">
            <a:extLst>
              <a:ext uri="{FF2B5EF4-FFF2-40B4-BE49-F238E27FC236}">
                <a16:creationId xmlns:a16="http://schemas.microsoft.com/office/drawing/2014/main" id="{6952C521-F294-69F4-08F9-6A37AAE7ABE2}"/>
              </a:ext>
            </a:extLst>
          </p:cNvPr>
          <p:cNvSpPr/>
          <p:nvPr/>
        </p:nvSpPr>
        <p:spPr>
          <a:xfrm>
            <a:off x="7287540" y="3782982"/>
            <a:ext cx="813065" cy="27356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2E4DE-A27A-1921-3BC4-7C2CB3E348B2}"/>
              </a:ext>
            </a:extLst>
          </p:cNvPr>
          <p:cNvSpPr txBox="1"/>
          <p:nvPr/>
        </p:nvSpPr>
        <p:spPr>
          <a:xfrm>
            <a:off x="3969084" y="3118591"/>
            <a:ext cx="770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Wake</a:t>
            </a:r>
            <a:endParaRPr kumimoji="1"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75A35E-1156-B40B-9F41-9C8231C94CB9}"/>
              </a:ext>
            </a:extLst>
          </p:cNvPr>
          <p:cNvSpPr txBox="1"/>
          <p:nvPr/>
        </p:nvSpPr>
        <p:spPr>
          <a:xfrm>
            <a:off x="5803298" y="3522276"/>
            <a:ext cx="49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N1</a:t>
            </a:r>
            <a:endParaRPr kumimoji="1"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88074-9B3B-4598-5924-8B24894F2C76}"/>
              </a:ext>
            </a:extLst>
          </p:cNvPr>
          <p:cNvSpPr txBox="1"/>
          <p:nvPr/>
        </p:nvSpPr>
        <p:spPr>
          <a:xfrm>
            <a:off x="7452241" y="3356568"/>
            <a:ext cx="702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N2</a:t>
            </a:r>
            <a:endParaRPr kumimoji="1" lang="ko-KR" altLang="en-US" dirty="0"/>
          </a:p>
        </p:txBody>
      </p:sp>
      <p:pic>
        <p:nvPicPr>
          <p:cNvPr id="3" name="그림 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95054D1B-7432-AA6C-CA2F-26DB94AB3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7" b="46331"/>
          <a:stretch/>
        </p:blipFill>
        <p:spPr>
          <a:xfrm>
            <a:off x="5896847" y="240033"/>
            <a:ext cx="5998038" cy="155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3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707391" y="2828290"/>
            <a:ext cx="2571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팀원별</a:t>
            </a:r>
            <a:r>
              <a:rPr lang="ko-KR" altLang="en-US" sz="2400" b="1" dirty="0"/>
              <a:t> 역할분담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3997463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003501" y="2689224"/>
            <a:ext cx="592058" cy="739776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74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8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</a:rPr>
              <a:t>팀원별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역할 분담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업무 정리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박종현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E218A-4A46-E4B4-7D7A-450360D86E7B}"/>
              </a:ext>
            </a:extLst>
          </p:cNvPr>
          <p:cNvSpPr txBox="1"/>
          <p:nvPr/>
        </p:nvSpPr>
        <p:spPr>
          <a:xfrm>
            <a:off x="1070207" y="1982986"/>
            <a:ext cx="8547596" cy="3818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주요 작업 </a:t>
            </a:r>
            <a:r>
              <a:rPr kumimoji="1" lang="en-US" altLang="ko-KR" b="1" dirty="0"/>
              <a:t>: BLE </a:t>
            </a:r>
            <a:r>
              <a:rPr kumimoji="1" lang="ko-KR" altLang="en-US" b="1" dirty="0"/>
              <a:t>통신 및 서버 담당 </a:t>
            </a:r>
            <a:r>
              <a:rPr kumimoji="1" lang="en-US" altLang="ko-KR" b="1" dirty="0"/>
              <a:t>&amp; </a:t>
            </a:r>
            <a:r>
              <a:rPr kumimoji="1" lang="ko-KR" altLang="en-US" b="1" dirty="0"/>
              <a:t>하드웨어 납땜 담당</a:t>
            </a:r>
            <a:endParaRPr kumimoji="1"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Raspberry Pi Pico </a:t>
            </a:r>
            <a:r>
              <a:rPr kumimoji="1" lang="ko-KR" altLang="en-US" dirty="0">
                <a:solidFill>
                  <a:srgbClr val="FF0000"/>
                </a:solidFill>
              </a:rPr>
              <a:t>개발환경 세팅 </a:t>
            </a:r>
            <a:r>
              <a:rPr kumimoji="1" lang="en-US" altLang="ko-KR" dirty="0">
                <a:solidFill>
                  <a:srgbClr val="FF0000"/>
                </a:solidFill>
              </a:rPr>
              <a:t>&amp;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Pico - Flutter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App BLE </a:t>
            </a:r>
            <a:r>
              <a:rPr kumimoji="1" lang="ko-KR" altLang="en-US" dirty="0">
                <a:solidFill>
                  <a:srgbClr val="FF0000"/>
                </a:solidFill>
              </a:rPr>
              <a:t>통신 개발 </a:t>
            </a:r>
            <a:r>
              <a:rPr kumimoji="1" lang="en-US" altLang="ko-KR" dirty="0">
                <a:solidFill>
                  <a:srgbClr val="FF0000"/>
                </a:solidFill>
              </a:rPr>
              <a:t>(30</a:t>
            </a:r>
            <a:r>
              <a:rPr kumimoji="1" lang="ko-KR" altLang="en-US" dirty="0">
                <a:solidFill>
                  <a:srgbClr val="FF0000"/>
                </a:solidFill>
              </a:rPr>
              <a:t>시간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err="1"/>
              <a:t>Crowtail</a:t>
            </a:r>
            <a:r>
              <a:rPr kumimoji="1" lang="en-US" altLang="ko-KR" dirty="0"/>
              <a:t> PPG, MAX30102 PPG </a:t>
            </a:r>
            <a:r>
              <a:rPr kumimoji="1" lang="ko-KR" altLang="en-US" dirty="0"/>
              <a:t>센서 테스트 </a:t>
            </a:r>
            <a:r>
              <a:rPr kumimoji="1" lang="en-US" altLang="ko-KR" dirty="0"/>
              <a:t>&amp; </a:t>
            </a:r>
            <a:r>
              <a:rPr kumimoji="1" lang="ko-KR" altLang="en-US" dirty="0"/>
              <a:t>시그널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(40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 err="1">
                <a:solidFill>
                  <a:srgbClr val="FF0000"/>
                </a:solidFill>
              </a:rPr>
              <a:t>미밴드</a:t>
            </a:r>
            <a:r>
              <a:rPr kumimoji="1" lang="ko-KR" altLang="en-US" dirty="0">
                <a:solidFill>
                  <a:srgbClr val="FF0000"/>
                </a:solidFill>
              </a:rPr>
              <a:t> 심박수 패킷 </a:t>
            </a:r>
            <a:r>
              <a:rPr kumimoji="1" lang="ko-KR" altLang="en-US" dirty="0" err="1">
                <a:solidFill>
                  <a:srgbClr val="FF0000"/>
                </a:solidFill>
              </a:rPr>
              <a:t>스누핑</a:t>
            </a:r>
            <a:r>
              <a:rPr kumimoji="1" lang="ko-KR" altLang="en-US" dirty="0">
                <a:solidFill>
                  <a:srgbClr val="FF0000"/>
                </a:solidFill>
              </a:rPr>
              <a:t> 및 데이터 수집 </a:t>
            </a:r>
            <a:r>
              <a:rPr kumimoji="1" lang="en-US" altLang="ko-KR" dirty="0">
                <a:solidFill>
                  <a:srgbClr val="FF0000"/>
                </a:solidFill>
              </a:rPr>
              <a:t>(73</a:t>
            </a:r>
            <a:r>
              <a:rPr kumimoji="1" lang="ko-KR" altLang="en-US" dirty="0">
                <a:solidFill>
                  <a:srgbClr val="FF0000"/>
                </a:solidFill>
              </a:rPr>
              <a:t>시간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AWS EC2(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)</a:t>
            </a:r>
            <a:r>
              <a:rPr kumimoji="1" lang="ko-KR" altLang="en-US" dirty="0"/>
              <a:t>서버 </a:t>
            </a:r>
            <a:r>
              <a:rPr kumimoji="1" lang="en-US" altLang="ko-KR" dirty="0"/>
              <a:t>&amp; RDS DB </a:t>
            </a:r>
            <a:r>
              <a:rPr kumimoji="1" lang="ko-KR" altLang="en-US" dirty="0"/>
              <a:t>세팅 </a:t>
            </a:r>
            <a:r>
              <a:rPr kumimoji="1" lang="en-US" altLang="ko-KR" dirty="0"/>
              <a:t>&amp; Flutter </a:t>
            </a:r>
            <a:r>
              <a:rPr kumimoji="1" lang="ko-KR" altLang="en-US" dirty="0"/>
              <a:t>연동 </a:t>
            </a:r>
            <a:r>
              <a:rPr kumimoji="1" lang="en-US" altLang="ko-KR" dirty="0"/>
              <a:t>(2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가속도 시그널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및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모델 학습 </a:t>
            </a:r>
            <a:r>
              <a:rPr kumimoji="1" lang="en-US" altLang="ko-KR" dirty="0"/>
              <a:t>(30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모듈 조립 및 납땜 </a:t>
            </a:r>
            <a:r>
              <a:rPr kumimoji="1" lang="en-US" altLang="ko-KR" dirty="0">
                <a:solidFill>
                  <a:srgbClr val="FF0000"/>
                </a:solidFill>
              </a:rPr>
              <a:t>(20</a:t>
            </a:r>
            <a:r>
              <a:rPr kumimoji="1" lang="ko-KR" altLang="en-US" dirty="0">
                <a:solidFill>
                  <a:srgbClr val="FF0000"/>
                </a:solidFill>
              </a:rPr>
              <a:t>시간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i="1" u="sng" dirty="0"/>
              <a:t>총 </a:t>
            </a:r>
            <a:r>
              <a:rPr kumimoji="1" lang="en-US" altLang="ko-KR" sz="2000" i="1" u="sng" dirty="0"/>
              <a:t>195</a:t>
            </a:r>
            <a:r>
              <a:rPr kumimoji="1" lang="ko-KR" altLang="en-US" sz="2000" i="1" u="sng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1062826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8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</a:rPr>
              <a:t>팀원별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역할 분담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업무 정리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이제욱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E218A-4A46-E4B4-7D7A-450360D86E7B}"/>
              </a:ext>
            </a:extLst>
          </p:cNvPr>
          <p:cNvSpPr txBox="1"/>
          <p:nvPr/>
        </p:nvSpPr>
        <p:spPr>
          <a:xfrm>
            <a:off x="1070206" y="1975842"/>
            <a:ext cx="9216794" cy="4233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주요 작업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가속도 센서 </a:t>
            </a:r>
            <a:r>
              <a:rPr kumimoji="1" lang="ko-KR" altLang="en-US" b="1" dirty="0" err="1"/>
              <a:t>전처리</a:t>
            </a:r>
            <a:r>
              <a:rPr kumimoji="1" lang="ko-KR" altLang="en-US" b="1" dirty="0"/>
              <a:t> 및 수면단계 모델 담당 </a:t>
            </a:r>
            <a:r>
              <a:rPr kumimoji="1" lang="en-US" altLang="ko-KR" b="1" dirty="0"/>
              <a:t>&amp; </a:t>
            </a:r>
            <a:r>
              <a:rPr kumimoji="1" lang="ko-KR" altLang="en-US" b="1" dirty="0"/>
              <a:t>진동강화 알고리즘 개발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PPG </a:t>
            </a:r>
            <a:r>
              <a:rPr kumimoji="1" lang="ko-KR" altLang="en-US" dirty="0">
                <a:solidFill>
                  <a:srgbClr val="FF0000"/>
                </a:solidFill>
              </a:rPr>
              <a:t>신호 </a:t>
            </a:r>
            <a:r>
              <a:rPr kumimoji="1" lang="ko-KR" altLang="en-US" dirty="0" err="1">
                <a:solidFill>
                  <a:srgbClr val="FF0000"/>
                </a:solidFill>
              </a:rPr>
              <a:t>전처리</a:t>
            </a:r>
            <a:r>
              <a:rPr kumimoji="1" lang="ko-KR" altLang="en-US" dirty="0">
                <a:solidFill>
                  <a:srgbClr val="FF0000"/>
                </a:solidFill>
              </a:rPr>
              <a:t> 및 피크 탐지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ko-KR" altLang="en-US" dirty="0">
                <a:solidFill>
                  <a:srgbClr val="FF0000"/>
                </a:solidFill>
              </a:rPr>
              <a:t>특성 추출 </a:t>
            </a:r>
            <a:r>
              <a:rPr kumimoji="1" lang="en-US" altLang="ko-KR" dirty="0">
                <a:solidFill>
                  <a:srgbClr val="FF0000"/>
                </a:solidFill>
              </a:rPr>
              <a:t>&amp; </a:t>
            </a:r>
            <a:r>
              <a:rPr kumimoji="1" lang="ko-KR" altLang="en-US" dirty="0">
                <a:solidFill>
                  <a:srgbClr val="FF0000"/>
                </a:solidFill>
              </a:rPr>
              <a:t>수면단계 모델 학습</a:t>
            </a:r>
            <a:r>
              <a:rPr kumimoji="1" lang="en-US" altLang="ko-KR" dirty="0">
                <a:solidFill>
                  <a:srgbClr val="FF0000"/>
                </a:solidFill>
              </a:rPr>
              <a:t>(60</a:t>
            </a:r>
            <a:r>
              <a:rPr kumimoji="1" lang="ko-KR" altLang="en-US" dirty="0">
                <a:solidFill>
                  <a:srgbClr val="FF0000"/>
                </a:solidFill>
              </a:rPr>
              <a:t>시간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하드웨어 회로도 설계 및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프린팅 모델링 </a:t>
            </a:r>
            <a:r>
              <a:rPr kumimoji="1" lang="en-US" altLang="ko-KR" dirty="0"/>
              <a:t>(10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가속도 센서 테스트 </a:t>
            </a:r>
            <a:r>
              <a:rPr kumimoji="1" lang="en-US" altLang="ko-KR" dirty="0">
                <a:solidFill>
                  <a:srgbClr val="FF0000"/>
                </a:solidFill>
              </a:rPr>
              <a:t>&amp; </a:t>
            </a:r>
            <a:r>
              <a:rPr kumimoji="1" lang="ko-KR" altLang="en-US" dirty="0">
                <a:solidFill>
                  <a:srgbClr val="FF0000"/>
                </a:solidFill>
              </a:rPr>
              <a:t>데이터 </a:t>
            </a:r>
            <a:r>
              <a:rPr kumimoji="1" lang="ko-KR" altLang="en-US" dirty="0" err="1">
                <a:solidFill>
                  <a:srgbClr val="FF0000"/>
                </a:solidFill>
              </a:rPr>
              <a:t>전처리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&amp; </a:t>
            </a:r>
            <a:r>
              <a:rPr kumimoji="1" lang="ko-KR" altLang="en-US" dirty="0">
                <a:solidFill>
                  <a:srgbClr val="FF0000"/>
                </a:solidFill>
              </a:rPr>
              <a:t>수면 자세 모델 학습 </a:t>
            </a:r>
            <a:r>
              <a:rPr kumimoji="1" lang="en-US" altLang="ko-KR" dirty="0">
                <a:solidFill>
                  <a:srgbClr val="FF0000"/>
                </a:solidFill>
              </a:rPr>
              <a:t>(35</a:t>
            </a:r>
            <a:r>
              <a:rPr kumimoji="1" lang="ko-KR" altLang="en-US" dirty="0">
                <a:solidFill>
                  <a:srgbClr val="FF0000"/>
                </a:solidFill>
              </a:rPr>
              <a:t>시간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Pre-Trained </a:t>
            </a:r>
            <a:r>
              <a:rPr kumimoji="1" lang="ko-KR" altLang="en-US" dirty="0"/>
              <a:t>수면 자세 모델 </a:t>
            </a:r>
            <a:r>
              <a:rPr kumimoji="1" lang="en-US" altLang="ko-KR" dirty="0" err="1"/>
              <a:t>TFLite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변환 및 </a:t>
            </a:r>
            <a:r>
              <a:rPr kumimoji="1" lang="en-US" altLang="ko-KR" dirty="0"/>
              <a:t>Flutter </a:t>
            </a:r>
            <a:r>
              <a:rPr kumimoji="1" lang="ko-KR" altLang="en-US" dirty="0"/>
              <a:t>탑재 </a:t>
            </a:r>
            <a:r>
              <a:rPr kumimoji="1" lang="en-US" altLang="ko-KR" dirty="0"/>
              <a:t>(10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진동강화 알고리즘 개발 </a:t>
            </a:r>
            <a:r>
              <a:rPr kumimoji="1" lang="en-US" altLang="ko-KR" dirty="0">
                <a:solidFill>
                  <a:srgbClr val="FF0000"/>
                </a:solidFill>
              </a:rPr>
              <a:t>(5</a:t>
            </a:r>
            <a:r>
              <a:rPr kumimoji="1" lang="ko-KR" altLang="en-US" dirty="0">
                <a:solidFill>
                  <a:srgbClr val="FF0000"/>
                </a:solidFill>
              </a:rPr>
              <a:t>시간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흉골 디바이스 </a:t>
            </a:r>
            <a:r>
              <a:rPr kumimoji="1" lang="en-US" altLang="ko-KR" dirty="0"/>
              <a:t>&amp; Flutter </a:t>
            </a:r>
            <a:r>
              <a:rPr kumimoji="1" lang="ko-KR" altLang="en-US" dirty="0"/>
              <a:t>연동 코드 작성 및 테스트 </a:t>
            </a:r>
            <a:r>
              <a:rPr kumimoji="1" lang="en-US" altLang="ko-KR" dirty="0"/>
              <a:t>(10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모듈 조립 및 납땜 </a:t>
            </a:r>
            <a:r>
              <a:rPr kumimoji="1" lang="en-US" altLang="ko-KR" dirty="0"/>
              <a:t>(20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sz="2000" i="1" u="sng" dirty="0"/>
              <a:t>총 </a:t>
            </a:r>
            <a:r>
              <a:rPr kumimoji="1" lang="en-US" altLang="ko-KR" sz="2000" i="1" u="sng" dirty="0"/>
              <a:t>150</a:t>
            </a:r>
            <a:r>
              <a:rPr kumimoji="1" lang="ko-KR" altLang="en-US" sz="2000" i="1" u="sng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286512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8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</a:rPr>
              <a:t>팀원별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역할 분담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업무 정리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이태우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E218A-4A46-E4B4-7D7A-450360D86E7B}"/>
              </a:ext>
            </a:extLst>
          </p:cNvPr>
          <p:cNvSpPr txBox="1"/>
          <p:nvPr/>
        </p:nvSpPr>
        <p:spPr>
          <a:xfrm>
            <a:off x="1070206" y="1982986"/>
            <a:ext cx="9766863" cy="298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주요 작업 </a:t>
            </a:r>
            <a:r>
              <a:rPr kumimoji="1" lang="en-US" altLang="ko-KR" b="1" dirty="0"/>
              <a:t>: </a:t>
            </a:r>
            <a:r>
              <a:rPr kumimoji="1" lang="ko-KR" altLang="en-US" b="1" dirty="0"/>
              <a:t>센서 시그널 </a:t>
            </a:r>
            <a:r>
              <a:rPr kumimoji="1" lang="ko-KR" altLang="en-US" b="1" dirty="0" err="1"/>
              <a:t>전처리</a:t>
            </a:r>
            <a:r>
              <a:rPr kumimoji="1" lang="ko-KR" altLang="en-US" b="1" dirty="0"/>
              <a:t> 및 수면단계 모델 학습 담당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solidFill>
                  <a:srgbClr val="FF0000"/>
                </a:solidFill>
              </a:rPr>
              <a:t>PPG</a:t>
            </a:r>
            <a:r>
              <a:rPr kumimoji="1" lang="ko-KR" altLang="en-US" dirty="0">
                <a:solidFill>
                  <a:srgbClr val="FF0000"/>
                </a:solidFill>
              </a:rPr>
              <a:t> 센서 테스트 및 특징 추출</a:t>
            </a:r>
            <a:r>
              <a:rPr kumimoji="1" lang="en-US" altLang="ko-KR" dirty="0">
                <a:solidFill>
                  <a:srgbClr val="FF0000"/>
                </a:solidFill>
              </a:rPr>
              <a:t>, </a:t>
            </a:r>
            <a:r>
              <a:rPr kumimoji="1" lang="ko-KR" altLang="en-US" dirty="0" err="1">
                <a:solidFill>
                  <a:srgbClr val="FF0000"/>
                </a:solidFill>
              </a:rPr>
              <a:t>전처리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&amp; </a:t>
            </a:r>
            <a:r>
              <a:rPr kumimoji="1" lang="ko-KR" altLang="en-US" dirty="0">
                <a:solidFill>
                  <a:srgbClr val="FF0000"/>
                </a:solidFill>
              </a:rPr>
              <a:t>수면 단계 모델 학습 및 성능 개선</a:t>
            </a:r>
            <a:r>
              <a:rPr kumimoji="1" lang="en-US" altLang="ko-KR" dirty="0">
                <a:solidFill>
                  <a:srgbClr val="FF0000"/>
                </a:solidFill>
              </a:rPr>
              <a:t>(70</a:t>
            </a:r>
            <a:r>
              <a:rPr kumimoji="1" lang="ko-KR" altLang="en-US" dirty="0">
                <a:solidFill>
                  <a:srgbClr val="FF0000"/>
                </a:solidFill>
              </a:rPr>
              <a:t>시간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solidFill>
                  <a:srgbClr val="FF0000"/>
                </a:solidFill>
              </a:rPr>
              <a:t>진동모터 진동 세기 원격제어 구현</a:t>
            </a:r>
            <a:r>
              <a:rPr kumimoji="1" lang="en-US" altLang="ko-KR" dirty="0">
                <a:solidFill>
                  <a:srgbClr val="FF0000"/>
                </a:solidFill>
              </a:rPr>
              <a:t>(10</a:t>
            </a:r>
            <a:r>
              <a:rPr kumimoji="1" lang="ko-KR" altLang="en-US" dirty="0">
                <a:solidFill>
                  <a:srgbClr val="FF0000"/>
                </a:solidFill>
              </a:rPr>
              <a:t>시간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모델 </a:t>
            </a:r>
            <a:r>
              <a:rPr kumimoji="1" lang="en-US" altLang="ko-KR" dirty="0" err="1"/>
              <a:t>TFLite</a:t>
            </a:r>
            <a:r>
              <a:rPr kumimoji="1" lang="en-US" altLang="ko-KR" dirty="0"/>
              <a:t> </a:t>
            </a:r>
            <a:r>
              <a:rPr kumimoji="1" lang="ko-KR" altLang="en-US" dirty="0"/>
              <a:t>변환 및 </a:t>
            </a:r>
            <a:r>
              <a:rPr kumimoji="1" lang="en-US" altLang="ko-KR" dirty="0"/>
              <a:t>Flutter </a:t>
            </a:r>
            <a:r>
              <a:rPr kumimoji="1" lang="ko-KR" altLang="en-US" dirty="0"/>
              <a:t>탑재 </a:t>
            </a:r>
            <a:r>
              <a:rPr kumimoji="1" lang="en-US" altLang="ko-KR" dirty="0"/>
              <a:t>(20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모듈 조립 및 납땜 </a:t>
            </a:r>
            <a:r>
              <a:rPr kumimoji="1" lang="en-US" altLang="ko-KR" dirty="0"/>
              <a:t>(20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sz="2000" i="1" u="sng" dirty="0"/>
              <a:t>총 </a:t>
            </a:r>
            <a:r>
              <a:rPr kumimoji="1" lang="en-US" altLang="ko-KR" sz="2000" i="1" u="sng" dirty="0"/>
              <a:t>120</a:t>
            </a:r>
            <a:r>
              <a:rPr kumimoji="1" lang="ko-KR" altLang="en-US" sz="2000" i="1" u="sng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265156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8" y="2828290"/>
            <a:ext cx="2571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향후 계획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04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6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560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향후 계획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487C1-2F5D-F0C8-7574-F81A08550F39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향후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6C7E5-67F4-3EAD-0A6D-F1FA782BAE83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향후 계획 및 각오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B6E795-E3FE-C15B-84EF-8DEFC95670D9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04</a:t>
            </a:r>
            <a:endParaRPr lang="ko-KR" altLang="en-US" sz="2400" dirty="0"/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A9B7199-BFD4-EB5A-3894-0EFAE36AD331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C7D2E-23CD-946A-8F03-DE40F4591545}"/>
              </a:ext>
            </a:extLst>
          </p:cNvPr>
          <p:cNvSpPr txBox="1"/>
          <p:nvPr/>
        </p:nvSpPr>
        <p:spPr>
          <a:xfrm>
            <a:off x="1006037" y="1970201"/>
            <a:ext cx="7359293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ko-KR" altLang="en-US" sz="1600" dirty="0"/>
              <a:t>흉골 디바이스 완성으로 당장 수면자세 개선 실험 진행이 가능함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데이터 수집을 위한 환경설정 또한 완료되었기 때문에 차주부터 수면자세 데이터 수집 및 실험을 진행할 계획이며</a:t>
            </a:r>
            <a:r>
              <a:rPr lang="en-US" altLang="ko-KR" sz="1600" dirty="0"/>
              <a:t>, 5</a:t>
            </a:r>
            <a:r>
              <a:rPr lang="ko-KR" altLang="en-US" sz="1600" dirty="0"/>
              <a:t>월 안에 손목 디바이스 또한 납땜을 완료하여 추가 실험을 진행할 계획이다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12275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4733111" y="3136612"/>
            <a:ext cx="2539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Thank you 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3036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6180631" y="2828290"/>
            <a:ext cx="111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개요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470702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476740" y="2689224"/>
            <a:ext cx="592058" cy="739776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다양한 수면자세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9492BF-0070-3E9E-CAA6-0B689280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689" y="1512771"/>
            <a:ext cx="6605763" cy="45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6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인사말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36441" y="1426210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/>
              <a:t>좌측 수면 자세의 위험성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0F2995-B230-5DBA-C368-EDC431C7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96" y="2480309"/>
            <a:ext cx="4524488" cy="30806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2F53E8-5199-D870-7CF7-453BA156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66" y="2480309"/>
            <a:ext cx="5841860" cy="2741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E97957-6CF5-81A5-5436-7D3B30A8EF79}"/>
              </a:ext>
            </a:extLst>
          </p:cNvPr>
          <p:cNvSpPr txBox="1"/>
          <p:nvPr/>
        </p:nvSpPr>
        <p:spPr>
          <a:xfrm>
            <a:off x="6321126" y="1391438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 err="1"/>
              <a:t>역류성</a:t>
            </a:r>
            <a:r>
              <a:rPr lang="ko-KR" altLang="en-US" b="1" dirty="0"/>
              <a:t> </a:t>
            </a:r>
            <a:r>
              <a:rPr lang="ko-KR" altLang="en-US" b="1" dirty="0" err="1"/>
              <a:t>식도염의</a:t>
            </a:r>
            <a:r>
              <a:rPr lang="ko-KR" altLang="en-US" b="1" dirty="0"/>
              <a:t> 위험성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1969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인사말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6655061" y="137259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 err="1"/>
              <a:t>바디필로우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557369-C7C7-67B1-2204-9213DFEE8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895" y="1899357"/>
            <a:ext cx="2478660" cy="40355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144A49-7C4B-879A-D9C7-56077A653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79" y="1899357"/>
            <a:ext cx="4684383" cy="419769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D1A2AA-5445-A4B2-F7F4-8CFC10D813B9}"/>
              </a:ext>
            </a:extLst>
          </p:cNvPr>
          <p:cNvSpPr/>
          <p:nvPr/>
        </p:nvSpPr>
        <p:spPr>
          <a:xfrm>
            <a:off x="3885526" y="5162626"/>
            <a:ext cx="1187116" cy="2783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D3A0D99-A665-D45E-FE4A-89DEF2EC2193}"/>
              </a:ext>
            </a:extLst>
          </p:cNvPr>
          <p:cNvSpPr/>
          <p:nvPr/>
        </p:nvSpPr>
        <p:spPr>
          <a:xfrm>
            <a:off x="1562831" y="5162626"/>
            <a:ext cx="1187116" cy="2783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EBDA7-79D5-F3D6-2B27-7803DCEB2E2F}"/>
              </a:ext>
            </a:extLst>
          </p:cNvPr>
          <p:cNvSpPr txBox="1"/>
          <p:nvPr/>
        </p:nvSpPr>
        <p:spPr>
          <a:xfrm>
            <a:off x="895985" y="1378821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TEMPUR </a:t>
            </a:r>
            <a:r>
              <a:rPr lang="ko-KR" altLang="en-US" b="1" dirty="0"/>
              <a:t>매트리스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8946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인사말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개요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각 질병 별 환자 현황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5D8901-A9DF-80AC-E600-11919874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552" y="2335095"/>
            <a:ext cx="3915321" cy="31627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26501B-69D3-081D-8406-E9462210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85" y="2664749"/>
            <a:ext cx="6148347" cy="20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인사말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소개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 err="1"/>
              <a:t>안산조은요양병원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외과부장님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9139E1-EB56-9EA1-C703-D33C0F84D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92" y="2167652"/>
            <a:ext cx="4496690" cy="33440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469AD5-2D8F-1D8B-A8BA-5C9F0516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72" y="2112192"/>
            <a:ext cx="5800656" cy="31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8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6004169" y="2828290"/>
            <a:ext cx="229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제품 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9424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300278" y="2689224"/>
            <a:ext cx="592058" cy="739776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69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Pages>67</Pages>
  <Words>1513</Words>
  <Characters>0</Characters>
  <Application>Microsoft Office PowerPoint</Application>
  <DocSecurity>0</DocSecurity>
  <PresentationFormat>와이드스크린</PresentationFormat>
  <Lines>0</Lines>
  <Paragraphs>300</Paragraphs>
  <Slides>29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AppleSDGothicNeo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종현 박</dc:creator>
  <cp:lastModifiedBy>박종현</cp:lastModifiedBy>
  <cp:revision>428</cp:revision>
  <dcterms:modified xsi:type="dcterms:W3CDTF">2024-05-24T08:05:15Z</dcterms:modified>
  <cp:version>9.102.66.42778</cp:version>
</cp:coreProperties>
</file>